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7"/>
  </p:notesMasterIdLst>
  <p:handoutMasterIdLst>
    <p:handoutMasterId r:id="rId58"/>
  </p:handoutMasterIdLst>
  <p:sldIdLst>
    <p:sldId id="333" r:id="rId2"/>
    <p:sldId id="334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08" r:id="rId27"/>
    <p:sldId id="309" r:id="rId28"/>
    <p:sldId id="310" r:id="rId29"/>
    <p:sldId id="311" r:id="rId30"/>
    <p:sldId id="313" r:id="rId31"/>
    <p:sldId id="314" r:id="rId32"/>
    <p:sldId id="315" r:id="rId33"/>
    <p:sldId id="317" r:id="rId34"/>
    <p:sldId id="318" r:id="rId35"/>
    <p:sldId id="320" r:id="rId36"/>
    <p:sldId id="323" r:id="rId37"/>
    <p:sldId id="324" r:id="rId38"/>
    <p:sldId id="325" r:id="rId39"/>
    <p:sldId id="369" r:id="rId40"/>
    <p:sldId id="346" r:id="rId41"/>
    <p:sldId id="347" r:id="rId42"/>
    <p:sldId id="348" r:id="rId43"/>
    <p:sldId id="349" r:id="rId44"/>
    <p:sldId id="319" r:id="rId45"/>
    <p:sldId id="368" r:id="rId46"/>
    <p:sldId id="316" r:id="rId47"/>
    <p:sldId id="350" r:id="rId48"/>
    <p:sldId id="321" r:id="rId49"/>
    <p:sldId id="322" r:id="rId50"/>
    <p:sldId id="351" r:id="rId51"/>
    <p:sldId id="326" r:id="rId52"/>
    <p:sldId id="328" r:id="rId53"/>
    <p:sldId id="370" r:id="rId54"/>
    <p:sldId id="352" r:id="rId55"/>
    <p:sldId id="354" r:id="rId56"/>
  </p:sldIdLst>
  <p:sldSz cx="9144000" cy="5143500" type="screen16x9"/>
  <p:notesSz cx="6858000" cy="9144000"/>
  <p:embeddedFontLst>
    <p:embeddedFont>
      <p:font typeface="Libre Baskerville" panose="020B0604020202020204" charset="0"/>
      <p:regular r:id="rId59"/>
      <p:bold r:id="rId60"/>
      <p: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  <p:embeddedFont>
      <p:font typeface="Prata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E28B60-6BEF-436B-AFC8-3CD6182893BB}">
  <a:tblStyle styleId="{C5E28B60-6BEF-436B-AFC8-3CD6182893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3"/>
                </a:solidFill>
              </a:rPr>
              <a:t>Number of Perfumes In Each Scents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3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Perfumes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Floral</c:v>
                </c:pt>
                <c:pt idx="1">
                  <c:v>Woody</c:v>
                </c:pt>
                <c:pt idx="2">
                  <c:v>Fresh</c:v>
                </c:pt>
                <c:pt idx="3">
                  <c:v>Oriental</c:v>
                </c:pt>
                <c:pt idx="4">
                  <c:v>Fruity</c:v>
                </c:pt>
                <c:pt idx="5">
                  <c:v>Arabian</c:v>
                </c:pt>
                <c:pt idx="6">
                  <c:v>Spicy</c:v>
                </c:pt>
                <c:pt idx="7">
                  <c:v>Citrus</c:v>
                </c:pt>
                <c:pt idx="8">
                  <c:v>Aromatic</c:v>
                </c:pt>
                <c:pt idx="9">
                  <c:v>Vanilla</c:v>
                </c:pt>
                <c:pt idx="10">
                  <c:v>Musk</c:v>
                </c:pt>
                <c:pt idx="11">
                  <c:v>Sweet</c:v>
                </c:pt>
                <c:pt idx="12">
                  <c:v>Jasmine</c:v>
                </c:pt>
                <c:pt idx="13">
                  <c:v>Sandalwood</c:v>
                </c:pt>
                <c:pt idx="14">
                  <c:v>Clean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868</c:v>
                </c:pt>
                <c:pt idx="1">
                  <c:v>426</c:v>
                </c:pt>
                <c:pt idx="2">
                  <c:v>289</c:v>
                </c:pt>
                <c:pt idx="3">
                  <c:v>278</c:v>
                </c:pt>
                <c:pt idx="4">
                  <c:v>274</c:v>
                </c:pt>
                <c:pt idx="5">
                  <c:v>249</c:v>
                </c:pt>
                <c:pt idx="6">
                  <c:v>152</c:v>
                </c:pt>
                <c:pt idx="7">
                  <c:v>131</c:v>
                </c:pt>
                <c:pt idx="8">
                  <c:v>61</c:v>
                </c:pt>
                <c:pt idx="9">
                  <c:v>55</c:v>
                </c:pt>
                <c:pt idx="10">
                  <c:v>51</c:v>
                </c:pt>
                <c:pt idx="11">
                  <c:v>33</c:v>
                </c:pt>
                <c:pt idx="12">
                  <c:v>21</c:v>
                </c:pt>
                <c:pt idx="13">
                  <c:v>16</c:v>
                </c:pt>
                <c:pt idx="1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4B-4173-9019-CD03F1AED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89266240"/>
        <c:axId val="289254176"/>
      </c:barChart>
      <c:catAx>
        <c:axId val="289266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2"/>
                </a:solidFill>
                <a:latin typeface="Libre Baskerville" panose="020B0604020202020204" charset="0"/>
                <a:ea typeface="+mn-ea"/>
                <a:cs typeface="+mn-cs"/>
              </a:defRPr>
            </a:pPr>
            <a:endParaRPr lang="en-US"/>
          </a:p>
        </c:txPr>
        <c:crossAx val="289254176"/>
        <c:crosses val="autoZero"/>
        <c:auto val="1"/>
        <c:lblAlgn val="ctr"/>
        <c:lblOffset val="100"/>
        <c:noMultiLvlLbl val="0"/>
      </c:catAx>
      <c:valAx>
        <c:axId val="289254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  <a:alpha val="9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26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 dirty="0">
                <a:ln>
                  <a:noFill/>
                </a:ln>
                <a:solidFill>
                  <a:srgbClr val="470F03"/>
                </a:solidFill>
                <a:effectLst/>
                <a:uLnTx/>
                <a:uFillTx/>
                <a:latin typeface="Arial"/>
              </a:rPr>
              <a:t>Concentration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8574913024857584"/>
          <c:w val="0.993165609827942"/>
          <c:h val="0.8118451491851425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Concentration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95-479E-92E8-C2C57FB7BA1A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FE-4AC0-A785-188D9EA436E9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0FE-4AC0-A785-188D9EA436E9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95-479E-92E8-C2C57FB7BA1A}"/>
              </c:ext>
            </c:extLst>
          </c:dPt>
          <c:dPt>
            <c:idx val="4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FE-4AC0-A785-188D9EA436E9}"/>
              </c:ext>
            </c:extLst>
          </c:dPt>
          <c:dLbls>
            <c:dLbl>
              <c:idx val="1"/>
              <c:layout>
                <c:manualLayout>
                  <c:x val="-2.7448137299873866E-2"/>
                  <c:y val="0.1487195074204145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83187298459181"/>
                      <c:h val="0.1623571206191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0FE-4AC0-A785-188D9EA436E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BF92EF-492D-44E5-ADBB-9A74D27A5D36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0.4%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0FE-4AC0-A785-188D9EA436E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EB43EF0-69A6-4956-BFFA-DCAB81BEC568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0.07%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395-479E-92E8-C2C57FB7BA1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FE-4AC0-A785-188D9EA436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EDP</c:v>
                </c:pt>
                <c:pt idx="1">
                  <c:v>Parfum</c:v>
                </c:pt>
                <c:pt idx="2">
                  <c:v>EDT</c:v>
                </c:pt>
                <c:pt idx="3">
                  <c:v>EDC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5073</c:v>
                </c:pt>
                <c:pt idx="1">
                  <c:v>93</c:v>
                </c:pt>
                <c:pt idx="2">
                  <c:v>22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FE-4AC0-A785-188D9EA436E9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accent3"/>
              </a:solidFill>
              <a:round/>
            </a:ln>
            <a:effectLst/>
          </c:spPr>
        </c:serLines>
      </c:ofPieChart>
      <c:spPr>
        <a:solidFill>
          <a:schemeClr val="accent5">
            <a:lumMod val="9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 dirty="0">
                <a:ln>
                  <a:noFill/>
                </a:ln>
                <a:solidFill>
                  <a:srgbClr val="470F03"/>
                </a:solidFill>
                <a:effectLst/>
                <a:uLnTx/>
                <a:uFillTx/>
                <a:latin typeface="Arial"/>
              </a:rPr>
              <a:t>Department</a:t>
            </a:r>
          </a:p>
        </c:rich>
      </c:tx>
      <c:layout>
        <c:manualLayout>
          <c:xMode val="edge"/>
          <c:yMode val="edge"/>
          <c:x val="0.33671436871012"/>
          <c:y val="7.8197971778590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890740436198246E-3"/>
          <c:y val="0.18654708418869523"/>
          <c:w val="0.98990704623177106"/>
          <c:h val="0.54603252470751928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Department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D0-470D-AB62-35E480537E46}"/>
              </c:ext>
            </c:extLst>
          </c:dPt>
          <c:dPt>
            <c:idx val="1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D0-470D-AB62-35E480537E46}"/>
              </c:ext>
            </c:extLst>
          </c:dPt>
          <c:dPt>
            <c:idx val="2"/>
            <c:bubble3D val="0"/>
            <c:spPr>
              <a:solidFill>
                <a:schemeClr val="accent1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D0-470D-AB62-35E480537E4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D0-470D-AB62-35E480537E46}"/>
              </c:ext>
            </c:extLst>
          </c:dPt>
          <c:dPt>
            <c:idx val="4"/>
            <c:bubble3D val="0"/>
            <c:spPr>
              <a:solidFill>
                <a:schemeClr val="accent1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D0-470D-AB62-35E480537E46}"/>
              </c:ext>
            </c:extLst>
          </c:dPt>
          <c:dPt>
            <c:idx val="5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D0-470D-AB62-35E480537E46}"/>
              </c:ext>
            </c:extLst>
          </c:dPt>
          <c:dPt>
            <c:idx val="6"/>
            <c:bubble3D val="0"/>
            <c:spPr>
              <a:solidFill>
                <a:schemeClr val="accent1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8D0-470D-AB62-35E480537E46}"/>
              </c:ext>
            </c:extLst>
          </c:dPt>
          <c:dPt>
            <c:idx val="7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373-47F9-8F76-E8CE56AA1DA0}"/>
              </c:ext>
            </c:extLst>
          </c:dPt>
          <c:dLbls>
            <c:dLbl>
              <c:idx val="3"/>
              <c:layout>
                <c:manualLayout>
                  <c:x val="7.4392033663835937E-3"/>
                  <c:y val="6.9188205464970134E-2"/>
                </c:manualLayout>
              </c:layout>
              <c:tx>
                <c:rich>
                  <a:bodyPr/>
                  <a:lstStyle/>
                  <a:p>
                    <a:fld id="{7B47F4B8-BBAE-4601-A7A1-CFEF00E58B3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0.09%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D0-470D-AB62-35E480537E4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Baby Unisex
0.01%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68D0-470D-AB62-35E480537E4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582D5DB-89B9-4A30-9CD9-4E351E6F36BC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0.01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8D0-470D-AB62-35E480537E4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A0B78F1-1CED-4E93-8676-1E3F30B677C2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0.01%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8D0-470D-AB62-35E480537E46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73-47F9-8F76-E8CE56AA1D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Women</c:v>
                </c:pt>
                <c:pt idx="1">
                  <c:v>Unisex</c:v>
                </c:pt>
                <c:pt idx="2">
                  <c:v>Men</c:v>
                </c:pt>
                <c:pt idx="3">
                  <c:v>Girls</c:v>
                </c:pt>
                <c:pt idx="4">
                  <c:v>Baby Unisex</c:v>
                </c:pt>
                <c:pt idx="5">
                  <c:v>Boys</c:v>
                </c:pt>
                <c:pt idx="6">
                  <c:v>Kids Unisex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2454</c:v>
                </c:pt>
                <c:pt idx="1">
                  <c:v>1757</c:v>
                </c:pt>
                <c:pt idx="2">
                  <c:v>973</c:v>
                </c:pt>
                <c:pt idx="3">
                  <c:v>5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3-47F9-8F76-E8CE56AA1DA0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gapWidth val="15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solidFill>
          <a:schemeClr val="accent5">
            <a:lumMod val="9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F81D4-CD5D-4010-8DDE-1572AA93B4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6AB87-7DCF-453E-A387-A2A5D24F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25A86-353D-4B44-BCCE-5B93DDB0CE75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8D31-E3B9-4347-91D2-9BE356A527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BEBE9-DD8B-4CB2-9474-3EC6A5F5C5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1939-1ACD-4DBB-A8C9-AE50CA5F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4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409cefd0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409cefd0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4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4ca63204b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4ca63204b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03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4ca63204b_2_4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4ca63204b_2_4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57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28ec4ce2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28ec4ce2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597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29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4ca63204b_2_4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4ca63204b_2_4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57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4ca63204b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4ca63204b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776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ca63204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ca63204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09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93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28ec4ce2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28ec4ce2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05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4ca63204b_2_4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4ca63204b_2_4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078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4ca63204b_2_4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4ca63204b_2_4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7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ca63204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ca63204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638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ca63204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ca63204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51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42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4ca63204b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4ca63204b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4ca63204b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4ca63204b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05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4ca63204b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4ca63204b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438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28ec4ce2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28ec4ce2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9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4ca632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4ca632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4ca63204b_2_4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4ca63204b_2_4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95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4ca632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4ca632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39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28ec4ce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28ec4ce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4ca6320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4ca6320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4ca63204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4ca63204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4ca63204b_2_4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4ca63204b_2_4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01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4ca63204b_2_4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4ca63204b_2_4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91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95150" y="649550"/>
            <a:ext cx="2925600" cy="340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3109200" y="868800"/>
            <a:ext cx="2925600" cy="34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-583025" y="-29500"/>
            <a:ext cx="1332900" cy="27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78800" y="1761660"/>
            <a:ext cx="27864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78800" y="2819630"/>
            <a:ext cx="278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877402">
            <a:off x="5375795" y="-589419"/>
            <a:ext cx="4943966" cy="36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698750">
            <a:off x="-551327" y="284559"/>
            <a:ext cx="1731924" cy="30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352177">
            <a:off x="8253977" y="3428438"/>
            <a:ext cx="1079625" cy="32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160050" y="470400"/>
            <a:ext cx="9464100" cy="41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93000"/>
          </a:blip>
          <a:stretch>
            <a:fillRect/>
          </a:stretch>
        </p:blipFill>
        <p:spPr>
          <a:xfrm>
            <a:off x="6983647" y="-701375"/>
            <a:ext cx="3350624" cy="31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784399">
            <a:off x="-400738" y="1913144"/>
            <a:ext cx="1345978" cy="29293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3564155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5"/>
          </p:nvPr>
        </p:nvSpPr>
        <p:spPr>
          <a:xfrm>
            <a:off x="5869222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5869222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7" hasCustomPrompt="1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8" hasCustomPrompt="1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9" hasCustomPrompt="1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8649900" y="0"/>
            <a:ext cx="49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7"/>
          <p:cNvSpPr/>
          <p:nvPr/>
        </p:nvSpPr>
        <p:spPr>
          <a:xfrm>
            <a:off x="1057350" y="2277850"/>
            <a:ext cx="7029300" cy="2412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9072" y="1932851"/>
            <a:ext cx="1183675" cy="32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51" y="3038937"/>
            <a:ext cx="1308000" cy="2168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2"/>
          </p:nvPr>
        </p:nvSpPr>
        <p:spPr>
          <a:xfrm>
            <a:off x="1802026" y="3038925"/>
            <a:ext cx="2234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1802026" y="3419900"/>
            <a:ext cx="2234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3"/>
          </p:nvPr>
        </p:nvSpPr>
        <p:spPr>
          <a:xfrm>
            <a:off x="5107274" y="3038925"/>
            <a:ext cx="2234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4"/>
          </p:nvPr>
        </p:nvSpPr>
        <p:spPr>
          <a:xfrm>
            <a:off x="5107274" y="3419900"/>
            <a:ext cx="2234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ITLE_ONLY_1_3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4737250"/>
            <a:ext cx="9144000" cy="46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7065" flipH="1">
            <a:off x="8275631" y="-36250"/>
            <a:ext cx="1213500" cy="264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4127" flipH="1">
            <a:off x="297036" y="3315524"/>
            <a:ext cx="832374" cy="205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2467">
            <a:off x="-498120" y="2623447"/>
            <a:ext cx="1294111" cy="26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2659275" y="1145925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hasCustomPrompt="1"/>
          </p:nvPr>
        </p:nvSpPr>
        <p:spPr>
          <a:xfrm>
            <a:off x="2659425" y="463300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2659275" y="2606313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3" hasCustomPrompt="1"/>
          </p:nvPr>
        </p:nvSpPr>
        <p:spPr>
          <a:xfrm>
            <a:off x="2659425" y="1923688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2659275" y="4066713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5" hasCustomPrompt="1"/>
          </p:nvPr>
        </p:nvSpPr>
        <p:spPr>
          <a:xfrm>
            <a:off x="2659425" y="3384088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-147375" y="348000"/>
            <a:ext cx="89055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19"/>
          <p:cNvSpPr/>
          <p:nvPr/>
        </p:nvSpPr>
        <p:spPr>
          <a:xfrm>
            <a:off x="664325" y="3140725"/>
            <a:ext cx="1576200" cy="207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9986" y="2317100"/>
            <a:ext cx="1312089" cy="29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45792">
            <a:off x="309575" y="3238100"/>
            <a:ext cx="990351" cy="221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2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2"/>
          </p:nvPr>
        </p:nvSpPr>
        <p:spPr>
          <a:xfrm>
            <a:off x="5219250" y="1395975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5219250" y="1675411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3"/>
          </p:nvPr>
        </p:nvSpPr>
        <p:spPr>
          <a:xfrm>
            <a:off x="5219250" y="2469400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4"/>
          </p:nvPr>
        </p:nvSpPr>
        <p:spPr>
          <a:xfrm>
            <a:off x="5219250" y="2748836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5"/>
          </p:nvPr>
        </p:nvSpPr>
        <p:spPr>
          <a:xfrm>
            <a:off x="5219250" y="3542825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6"/>
          </p:nvPr>
        </p:nvSpPr>
        <p:spPr>
          <a:xfrm>
            <a:off x="5219250" y="3822261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4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7067113" y="1164263"/>
            <a:ext cx="1479000" cy="3144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0"/>
          <p:cNvSpPr/>
          <p:nvPr/>
        </p:nvSpPr>
        <p:spPr>
          <a:xfrm>
            <a:off x="597888" y="1837438"/>
            <a:ext cx="1479000" cy="3144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20"/>
          <p:cNvSpPr/>
          <p:nvPr/>
        </p:nvSpPr>
        <p:spPr>
          <a:xfrm>
            <a:off x="917074" y="1476850"/>
            <a:ext cx="2267700" cy="3192900"/>
          </a:xfrm>
          <a:prstGeom prst="rect">
            <a:avLst/>
          </a:prstGeom>
          <a:solidFill>
            <a:srgbClr val="E5D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0"/>
          <p:cNvSpPr/>
          <p:nvPr/>
        </p:nvSpPr>
        <p:spPr>
          <a:xfrm>
            <a:off x="5949123" y="1476850"/>
            <a:ext cx="2267700" cy="3192900"/>
          </a:xfrm>
          <a:prstGeom prst="rect">
            <a:avLst/>
          </a:prstGeom>
          <a:solidFill>
            <a:srgbClr val="FA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7525338" y="138825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52315"/>
          <a:stretch/>
        </p:blipFill>
        <p:spPr>
          <a:xfrm rot="-640644">
            <a:off x="-120890" y="3405297"/>
            <a:ext cx="1418801" cy="21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70F03"/>
              </a:buClr>
              <a:buSzPts val="2300"/>
              <a:buNone/>
              <a:defRPr sz="2300">
                <a:solidFill>
                  <a:srgbClr val="470F0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2"/>
          </p:nvPr>
        </p:nvSpPr>
        <p:spPr>
          <a:xfrm>
            <a:off x="2055840" y="1803810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2055854" y="2185156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/>
          </p:nvPr>
        </p:nvSpPr>
        <p:spPr>
          <a:xfrm>
            <a:off x="4820450" y="1803810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4"/>
          </p:nvPr>
        </p:nvSpPr>
        <p:spPr>
          <a:xfrm>
            <a:off x="4820460" y="2185156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5"/>
          </p:nvPr>
        </p:nvSpPr>
        <p:spPr>
          <a:xfrm>
            <a:off x="2055840" y="3371505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6"/>
          </p:nvPr>
        </p:nvSpPr>
        <p:spPr>
          <a:xfrm>
            <a:off x="2055854" y="3752852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7"/>
          </p:nvPr>
        </p:nvSpPr>
        <p:spPr>
          <a:xfrm>
            <a:off x="4820450" y="3371505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8"/>
          </p:nvPr>
        </p:nvSpPr>
        <p:spPr>
          <a:xfrm>
            <a:off x="4820460" y="3752852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2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84399">
            <a:off x="-190307" y="2616481"/>
            <a:ext cx="1290789" cy="2809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0" y="-3475"/>
            <a:ext cx="9144000" cy="5191375"/>
            <a:chOff x="0" y="-3475"/>
            <a:chExt cx="9144000" cy="5191375"/>
          </a:xfrm>
        </p:grpSpPr>
        <p:sp>
          <p:nvSpPr>
            <p:cNvPr id="180" name="Google Shape;180;p23"/>
            <p:cNvSpPr/>
            <p:nvPr/>
          </p:nvSpPr>
          <p:spPr>
            <a:xfrm>
              <a:off x="0" y="-3475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3"/>
            <p:cNvSpPr/>
            <p:nvPr/>
          </p:nvSpPr>
          <p:spPr>
            <a:xfrm rot="5400000">
              <a:off x="64504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0" y="0"/>
            <a:ext cx="9144000" cy="5187900"/>
            <a:chOff x="0" y="0"/>
            <a:chExt cx="9144000" cy="5187900"/>
          </a:xfrm>
        </p:grpSpPr>
        <p:sp>
          <p:nvSpPr>
            <p:cNvPr id="185" name="Google Shape;185;p24"/>
            <p:cNvSpPr/>
            <p:nvPr/>
          </p:nvSpPr>
          <p:spPr>
            <a:xfrm>
              <a:off x="0" y="4944300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4"/>
            <p:cNvSpPr/>
            <p:nvPr/>
          </p:nvSpPr>
          <p:spPr>
            <a:xfrm rot="5400000">
              <a:off x="-24943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7" name="Google Shape;187;p2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7182925" y="-496450"/>
            <a:ext cx="2522849" cy="23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ONLY_1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0" y="-31850"/>
            <a:ext cx="9144000" cy="87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7065" flipH="1">
            <a:off x="8025781" y="36300"/>
            <a:ext cx="1213500" cy="264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34721" flipH="1">
            <a:off x="2025623" y="-1109776"/>
            <a:ext cx="832374" cy="20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12949">
            <a:off x="38756" y="-576203"/>
            <a:ext cx="1294111" cy="26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4888025" y="2479575"/>
            <a:ext cx="3344100" cy="209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5"/>
          <p:cNvSpPr/>
          <p:nvPr/>
        </p:nvSpPr>
        <p:spPr>
          <a:xfrm>
            <a:off x="911875" y="2479575"/>
            <a:ext cx="3344100" cy="209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1329775" y="2296425"/>
            <a:ext cx="2508300" cy="36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5"/>
          <p:cNvSpPr/>
          <p:nvPr/>
        </p:nvSpPr>
        <p:spPr>
          <a:xfrm>
            <a:off x="5305925" y="2296425"/>
            <a:ext cx="2508300" cy="3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>
            <a:off x="1178736" y="3340288"/>
            <a:ext cx="28104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2"/>
          </p:nvPr>
        </p:nvSpPr>
        <p:spPr>
          <a:xfrm>
            <a:off x="5154874" y="3340288"/>
            <a:ext cx="28104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hasCustomPrompt="1"/>
          </p:nvPr>
        </p:nvSpPr>
        <p:spPr>
          <a:xfrm>
            <a:off x="1557536" y="1940013"/>
            <a:ext cx="20529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3" hasCustomPrompt="1"/>
          </p:nvPr>
        </p:nvSpPr>
        <p:spPr>
          <a:xfrm>
            <a:off x="5533651" y="1940013"/>
            <a:ext cx="20529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841800" y="3304275"/>
            <a:ext cx="7460400" cy="211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 idx="2"/>
          </p:nvPr>
        </p:nvSpPr>
        <p:spPr>
          <a:xfrm>
            <a:off x="1106675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1106688" y="21851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 idx="3"/>
          </p:nvPr>
        </p:nvSpPr>
        <p:spPr>
          <a:xfrm>
            <a:off x="3564142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"/>
          </p:nvPr>
        </p:nvSpPr>
        <p:spPr>
          <a:xfrm>
            <a:off x="3564151" y="21851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5"/>
          </p:nvPr>
        </p:nvSpPr>
        <p:spPr>
          <a:xfrm>
            <a:off x="6021609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28162">
            <a:off x="8135310" y="89362"/>
            <a:ext cx="1312089" cy="2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28160" flipH="1">
            <a:off x="-212933" y="2809046"/>
            <a:ext cx="1079392" cy="24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ubTitle" idx="6"/>
          </p:nvPr>
        </p:nvSpPr>
        <p:spPr>
          <a:xfrm>
            <a:off x="6021615" y="21851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7"/>
          </p:nvPr>
        </p:nvSpPr>
        <p:spPr>
          <a:xfrm>
            <a:off x="1106675" y="35754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8"/>
          </p:nvPr>
        </p:nvSpPr>
        <p:spPr>
          <a:xfrm>
            <a:off x="1106688" y="39052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9"/>
          </p:nvPr>
        </p:nvSpPr>
        <p:spPr>
          <a:xfrm>
            <a:off x="3564142" y="35754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13"/>
          </p:nvPr>
        </p:nvSpPr>
        <p:spPr>
          <a:xfrm>
            <a:off x="3564151" y="39052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14"/>
          </p:nvPr>
        </p:nvSpPr>
        <p:spPr>
          <a:xfrm>
            <a:off x="6021609" y="35754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5"/>
          </p:nvPr>
        </p:nvSpPr>
        <p:spPr>
          <a:xfrm>
            <a:off x="6021615" y="3905250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2000" y="-34325"/>
            <a:ext cx="4633200" cy="524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3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/>
          <p:nvPr/>
        </p:nvSpPr>
        <p:spPr>
          <a:xfrm>
            <a:off x="1417200" y="659850"/>
            <a:ext cx="63096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761113" y="107330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1222327" flipH="1">
            <a:off x="-400725" y="1675274"/>
            <a:ext cx="4933626" cy="361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028425" y="2443053"/>
            <a:ext cx="31881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1881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-147375" y="348000"/>
            <a:ext cx="8905500" cy="487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2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title" idx="2"/>
          </p:nvPr>
        </p:nvSpPr>
        <p:spPr>
          <a:xfrm>
            <a:off x="847713" y="3311550"/>
            <a:ext cx="1942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1"/>
          </p:nvPr>
        </p:nvSpPr>
        <p:spPr>
          <a:xfrm>
            <a:off x="847713" y="3612902"/>
            <a:ext cx="1942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 idx="3"/>
          </p:nvPr>
        </p:nvSpPr>
        <p:spPr>
          <a:xfrm>
            <a:off x="6353788" y="1751277"/>
            <a:ext cx="1942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ubTitle" idx="4"/>
          </p:nvPr>
        </p:nvSpPr>
        <p:spPr>
          <a:xfrm>
            <a:off x="6353788" y="2052629"/>
            <a:ext cx="1942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761113" y="107330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1222327" flipH="1">
            <a:off x="-400725" y="1675274"/>
            <a:ext cx="4933626" cy="361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3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7598600" y="-103500"/>
            <a:ext cx="4044600" cy="5350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34"/>
          <p:cNvSpPr/>
          <p:nvPr/>
        </p:nvSpPr>
        <p:spPr>
          <a:xfrm>
            <a:off x="0" y="0"/>
            <a:ext cx="98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34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0475" y="1168738"/>
            <a:ext cx="1821875" cy="39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35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1417200" y="757075"/>
            <a:ext cx="6309600" cy="371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36"/>
          <p:cNvSpPr/>
          <p:nvPr/>
        </p:nvSpPr>
        <p:spPr>
          <a:xfrm>
            <a:off x="-27550" y="-15250"/>
            <a:ext cx="843900" cy="51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88943">
            <a:off x="-35699" y="68187"/>
            <a:ext cx="1067226" cy="32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8552">
            <a:off x="411989" y="1609025"/>
            <a:ext cx="1655774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5874002" y="1555050"/>
            <a:ext cx="2129974" cy="4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7654374" y="981850"/>
            <a:ext cx="1708851" cy="42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24425" y="612150"/>
            <a:ext cx="3362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-7646"/>
            <a:ext cx="4319700" cy="51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82000"/>
          </a:blip>
          <a:srcRect l="-5131" t="1739" r="50998"/>
          <a:stretch/>
        </p:blipFill>
        <p:spPr>
          <a:xfrm rot="-1607018">
            <a:off x="7355701" y="-1211275"/>
            <a:ext cx="1695048" cy="2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8444100" y="3567700"/>
            <a:ext cx="699900" cy="15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7"/>
          <p:cNvSpPr/>
          <p:nvPr/>
        </p:nvSpPr>
        <p:spPr>
          <a:xfrm>
            <a:off x="450175" y="-39125"/>
            <a:ext cx="1711800" cy="52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7"/>
          <p:cNvSpPr/>
          <p:nvPr/>
        </p:nvSpPr>
        <p:spPr>
          <a:xfrm>
            <a:off x="1417200" y="659850"/>
            <a:ext cx="79743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l="52315"/>
          <a:stretch/>
        </p:blipFill>
        <p:spPr>
          <a:xfrm rot="640647" flipH="1">
            <a:off x="8015497" y="2858780"/>
            <a:ext cx="2048052" cy="314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31753">
            <a:off x="-9768" y="-293906"/>
            <a:ext cx="1373491" cy="282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963200" y="1390974"/>
            <a:ext cx="2808000" cy="13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963200" y="2785320"/>
            <a:ext cx="28080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5" name="Google Shape;65;p10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" name="Google Shape;67;p10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26557">
            <a:off x="7989645" y="-280835"/>
            <a:ext cx="853961" cy="211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688150" y="-6975"/>
            <a:ext cx="245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18925" y="1241200"/>
            <a:ext cx="77094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6" name="Google Shape;86;p14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14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47650" y="1398388"/>
            <a:ext cx="38487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2831700" y="3034083"/>
            <a:ext cx="348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7264100" y="-180583"/>
            <a:ext cx="2075498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283225" y="2043424"/>
            <a:ext cx="1383604" cy="3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2599200" y="598950"/>
            <a:ext cx="3945600" cy="39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5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4240350" y="1282263"/>
            <a:ext cx="3982200" cy="17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4240350" y="3480842"/>
            <a:ext cx="3480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987400" y="1375225"/>
            <a:ext cx="2465249" cy="40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mHklCQp4ojyXO2SdlnM4iQg_zUWLZLahCqkEmoAArU/co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p.powerbi.com/groups/me/reports/ecad6afa-9e0e-4b64-bb66-ab0a03e8aede/ReportSectiond26cc787ac053861965e?pbi_source=PowerPoint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ctrTitle"/>
          </p:nvPr>
        </p:nvSpPr>
        <p:spPr>
          <a:xfrm>
            <a:off x="2956030" y="1124810"/>
            <a:ext cx="3231939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Perfume </a:t>
            </a:r>
            <a:br>
              <a:rPr lang="en" sz="2900" dirty="0"/>
            </a:br>
            <a:r>
              <a:rPr lang="en-US" sz="2900" dirty="0"/>
              <a:t>Recommender </a:t>
            </a:r>
            <a:endParaRPr sz="2900"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1"/>
          </p:nvPr>
        </p:nvSpPr>
        <p:spPr>
          <a:xfrm>
            <a:off x="3178799" y="2084135"/>
            <a:ext cx="278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Noon.com</a:t>
            </a:r>
            <a:endParaRPr dirty="0"/>
          </a:p>
        </p:txBody>
      </p:sp>
      <p:cxnSp>
        <p:nvCxnSpPr>
          <p:cNvPr id="294" name="Google Shape;294;p39"/>
          <p:cNvCxnSpPr/>
          <p:nvPr/>
        </p:nvCxnSpPr>
        <p:spPr>
          <a:xfrm>
            <a:off x="4721625" y="3888975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9"/>
          <p:cNvCxnSpPr/>
          <p:nvPr/>
        </p:nvCxnSpPr>
        <p:spPr>
          <a:xfrm>
            <a:off x="4721625" y="405545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3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747603">
            <a:off x="1536231" y="1999819"/>
            <a:ext cx="2069538" cy="450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1F41-D6F7-4CFF-BAF2-2465FEE0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45948-3F6E-4648-8050-AD6210FC672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016F7-E7ED-4F4C-B416-075F57BCD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A0AA5-E590-4E50-8888-B7D8B7C58C5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37DE175-EF6E-4DE4-A52C-312983706F8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EF569-D757-499C-BEA7-0A71609F2BF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F51472-5FB1-459C-8B74-8A0F7E2029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B679C9-1662-4C32-80B4-E3A24BCE92D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32C2E64-3EBC-4EDF-A8DE-724BFDB621B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CE57BC-8582-465B-ABCC-935C4DB96B8B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B48F219-1E60-405D-BB29-B8F5DC0215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C3987DA-B68A-4FE1-98B5-2F2E8E04124F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FB22C92-5A74-4485-8445-9A61571B3C90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0C802A-58AE-48D8-935C-1860027C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7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6B85-3F8D-4C59-9332-88D39B87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6672E-7350-4251-B9AE-6FD21526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1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3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32EF-17F5-419C-8C24-AAD56579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4BB93-9594-4A7D-B98F-C59C842D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1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9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5E4D-B83C-4480-8053-BCE0F582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CF3C5-E1D6-4EDB-9CFD-EA8748C4B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1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1F41-D6F7-4CFF-BAF2-2465FEE0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45948-3F6E-4648-8050-AD6210FC672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016F7-E7ED-4F4C-B416-075F57BCD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A0AA5-E590-4E50-8888-B7D8B7C58C5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37DE175-EF6E-4DE4-A52C-312983706F8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EF569-D757-499C-BEA7-0A71609F2BF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F51472-5FB1-459C-8B74-8A0F7E2029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B679C9-1662-4C32-80B4-E3A24BCE92D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32C2E64-3EBC-4EDF-A8DE-724BFDB621B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CE57BC-8582-465B-ABCC-935C4DB96B8B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B48F219-1E60-405D-BB29-B8F5DC0215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C3987DA-B68A-4FE1-98B5-2F2E8E04124F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FB22C92-5A74-4485-8445-9A61571B3C90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5E281D-DE65-4AF5-BB2A-367BEAE1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1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80A2-D910-425C-8DCF-48A282D6D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9012" y="1860452"/>
            <a:ext cx="3848700" cy="1021200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78D28-FBC6-4B1E-B45F-A020BF4F9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5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/>
          <p:nvPr/>
        </p:nvSpPr>
        <p:spPr>
          <a:xfrm>
            <a:off x="2183250" y="2418850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25" name="Google Shape;325;p43"/>
          <p:cNvSpPr/>
          <p:nvPr/>
        </p:nvSpPr>
        <p:spPr>
          <a:xfrm>
            <a:off x="4488325" y="2418850"/>
            <a:ext cx="1380900" cy="182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 idx="2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1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 briefing of the project and the bussiness problem </a:t>
            </a:r>
            <a:endParaRPr dirty="0"/>
          </a:p>
        </p:txBody>
      </p:sp>
      <p:sp>
        <p:nvSpPr>
          <p:cNvPr id="328" name="Google Shape;328;p43"/>
          <p:cNvSpPr/>
          <p:nvPr/>
        </p:nvSpPr>
        <p:spPr>
          <a:xfrm>
            <a:off x="6793400" y="2418850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3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Review</a:t>
            </a:r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4"/>
          </p:nvPr>
        </p:nvSpPr>
        <p:spPr>
          <a:xfrm>
            <a:off x="3564155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</a:t>
            </a:r>
            <a:r>
              <a:rPr lang="en" dirty="0"/>
              <a:t>n overview of the datasets used</a:t>
            </a:r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title" idx="5"/>
          </p:nvPr>
        </p:nvSpPr>
        <p:spPr>
          <a:xfrm>
            <a:off x="6013911" y="3050242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6"/>
          </p:nvPr>
        </p:nvSpPr>
        <p:spPr>
          <a:xfrm>
            <a:off x="6013911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steps taken to prep our data</a:t>
            </a:r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 idx="7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8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title" idx="9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336" name="Google Shape;336;p43"/>
          <p:cNvCxnSpPr/>
          <p:nvPr/>
        </p:nvCxnSpPr>
        <p:spPr>
          <a:xfrm>
            <a:off x="2030550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3"/>
          <p:cNvCxnSpPr/>
          <p:nvPr/>
        </p:nvCxnSpPr>
        <p:spPr>
          <a:xfrm>
            <a:off x="4335600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43"/>
          <p:cNvCxnSpPr/>
          <p:nvPr/>
        </p:nvCxnSpPr>
        <p:spPr>
          <a:xfrm>
            <a:off x="6640675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/>
          <p:nvPr/>
        </p:nvSpPr>
        <p:spPr>
          <a:xfrm>
            <a:off x="1174424" y="2612668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25" name="Google Shape;325;p43"/>
          <p:cNvSpPr/>
          <p:nvPr/>
        </p:nvSpPr>
        <p:spPr>
          <a:xfrm>
            <a:off x="3360227" y="2612668"/>
            <a:ext cx="1380900" cy="182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 idx="2"/>
          </p:nvPr>
        </p:nvSpPr>
        <p:spPr>
          <a:xfrm>
            <a:off x="250262" y="3156543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1"/>
          </p:nvPr>
        </p:nvSpPr>
        <p:spPr>
          <a:xfrm>
            <a:off x="268004" y="3613009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look into insights of the graphs</a:t>
            </a:r>
            <a:endParaRPr dirty="0"/>
          </a:p>
        </p:txBody>
      </p:sp>
      <p:sp>
        <p:nvSpPr>
          <p:cNvPr id="328" name="Google Shape;328;p43"/>
          <p:cNvSpPr/>
          <p:nvPr/>
        </p:nvSpPr>
        <p:spPr>
          <a:xfrm>
            <a:off x="5690144" y="2612668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3"/>
          </p:nvPr>
        </p:nvSpPr>
        <p:spPr>
          <a:xfrm>
            <a:off x="2436057" y="3156543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4"/>
          </p:nvPr>
        </p:nvSpPr>
        <p:spPr>
          <a:xfrm>
            <a:off x="2480369" y="3613009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model and how it was built</a:t>
            </a:r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title" idx="5"/>
          </p:nvPr>
        </p:nvSpPr>
        <p:spPr>
          <a:xfrm>
            <a:off x="4765944" y="3125696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6"/>
          </p:nvPr>
        </p:nvSpPr>
        <p:spPr>
          <a:xfrm>
            <a:off x="4983000" y="3610632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Evaluations and results of the model</a:t>
            </a:r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 idx="7"/>
          </p:nvPr>
        </p:nvSpPr>
        <p:spPr>
          <a:xfrm>
            <a:off x="521924" y="2525793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8"/>
          </p:nvPr>
        </p:nvSpPr>
        <p:spPr>
          <a:xfrm>
            <a:off x="2707702" y="2525793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title" idx="9"/>
          </p:nvPr>
        </p:nvSpPr>
        <p:spPr>
          <a:xfrm>
            <a:off x="5037594" y="2525793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336" name="Google Shape;336;p43"/>
          <p:cNvCxnSpPr/>
          <p:nvPr/>
        </p:nvCxnSpPr>
        <p:spPr>
          <a:xfrm>
            <a:off x="1021724" y="2434568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3"/>
          <p:cNvCxnSpPr/>
          <p:nvPr/>
        </p:nvCxnSpPr>
        <p:spPr>
          <a:xfrm>
            <a:off x="3207502" y="2434568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43"/>
          <p:cNvCxnSpPr/>
          <p:nvPr/>
        </p:nvCxnSpPr>
        <p:spPr>
          <a:xfrm>
            <a:off x="5537419" y="2434568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EC3AEAD-6C9A-46E2-A9C0-0A5172639BCA}"/>
              </a:ext>
            </a:extLst>
          </p:cNvPr>
          <p:cNvGrpSpPr/>
          <p:nvPr/>
        </p:nvGrpSpPr>
        <p:grpSpPr>
          <a:xfrm>
            <a:off x="6860296" y="2434568"/>
            <a:ext cx="2235734" cy="2001200"/>
            <a:chOff x="5694201" y="147329"/>
            <a:chExt cx="2235734" cy="2001200"/>
          </a:xfrm>
        </p:grpSpPr>
        <p:sp>
          <p:nvSpPr>
            <p:cNvPr id="18" name="Google Shape;325;p43">
              <a:extLst>
                <a:ext uri="{FF2B5EF4-FFF2-40B4-BE49-F238E27FC236}">
                  <a16:creationId xmlns:a16="http://schemas.microsoft.com/office/drawing/2014/main" id="{A3586380-6FEA-497F-95CA-8D8B5177858B}"/>
                </a:ext>
              </a:extLst>
            </p:cNvPr>
            <p:cNvSpPr/>
            <p:nvPr/>
          </p:nvSpPr>
          <p:spPr>
            <a:xfrm>
              <a:off x="6549035" y="325429"/>
              <a:ext cx="1380900" cy="1823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29;p43">
              <a:extLst>
                <a:ext uri="{FF2B5EF4-FFF2-40B4-BE49-F238E27FC236}">
                  <a16:creationId xmlns:a16="http://schemas.microsoft.com/office/drawing/2014/main" id="{6FD5622C-8F7B-4438-806B-91DC7B34903A}"/>
                </a:ext>
              </a:extLst>
            </p:cNvPr>
            <p:cNvSpPr txBox="1">
              <a:spLocks/>
            </p:cNvSpPr>
            <p:nvPr/>
          </p:nvSpPr>
          <p:spPr>
            <a:xfrm>
              <a:off x="5711943" y="842025"/>
              <a:ext cx="2015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Libre Baskerville"/>
                <a:buNone/>
                <a:defRPr sz="1600" b="1" i="0" u="none" strike="noStrike" cap="none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Prata"/>
                <a:buNone/>
                <a:defRPr sz="18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9pPr>
            </a:lstStyle>
            <a:p>
              <a:r>
                <a:rPr lang="en-US" dirty="0"/>
                <a:t>Conclusion</a:t>
              </a:r>
            </a:p>
          </p:txBody>
        </p:sp>
        <p:sp>
          <p:nvSpPr>
            <p:cNvPr id="20" name="Google Shape;330;p43">
              <a:extLst>
                <a:ext uri="{FF2B5EF4-FFF2-40B4-BE49-F238E27FC236}">
                  <a16:creationId xmlns:a16="http://schemas.microsoft.com/office/drawing/2014/main" id="{BFF1C6F8-2FCF-4FBC-A8A7-D99633F706C8}"/>
                </a:ext>
              </a:extLst>
            </p:cNvPr>
            <p:cNvSpPr txBox="1">
              <a:spLocks/>
            </p:cNvSpPr>
            <p:nvPr/>
          </p:nvSpPr>
          <p:spPr>
            <a:xfrm>
              <a:off x="5694201" y="1323393"/>
              <a:ext cx="20157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None/>
                <a:defRPr sz="13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Future work</a:t>
              </a:r>
            </a:p>
          </p:txBody>
        </p:sp>
        <p:sp>
          <p:nvSpPr>
            <p:cNvPr id="21" name="Google Shape;334;p43">
              <a:extLst>
                <a:ext uri="{FF2B5EF4-FFF2-40B4-BE49-F238E27FC236}">
                  <a16:creationId xmlns:a16="http://schemas.microsoft.com/office/drawing/2014/main" id="{DDC70CC9-9F25-4262-AEE5-74A2034B6633}"/>
                </a:ext>
              </a:extLst>
            </p:cNvPr>
            <p:cNvSpPr txBox="1">
              <a:spLocks/>
            </p:cNvSpPr>
            <p:nvPr/>
          </p:nvSpPr>
          <p:spPr>
            <a:xfrm>
              <a:off x="5896510" y="238554"/>
              <a:ext cx="14724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600"/>
                <a:buFont typeface="Libre Baskerville"/>
                <a:buNone/>
                <a:defRPr sz="3600" b="1" i="0" u="none" strike="noStrike" cap="none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Prata"/>
                <a:buNone/>
                <a:defRPr sz="12000" b="0" i="0" u="none" strike="noStrike" cap="none">
                  <a:solidFill>
                    <a:schemeClr val="dk2"/>
                  </a:solidFill>
                  <a:latin typeface="Prata"/>
                  <a:ea typeface="Prata"/>
                  <a:cs typeface="Prata"/>
                  <a:sym typeface="Prata"/>
                </a:defRPr>
              </a:lvl9pPr>
            </a:lstStyle>
            <a:p>
              <a:r>
                <a:rPr lang="en" dirty="0"/>
                <a:t>07</a:t>
              </a:r>
            </a:p>
          </p:txBody>
        </p:sp>
        <p:cxnSp>
          <p:nvCxnSpPr>
            <p:cNvPr id="22" name="Google Shape;337;p43">
              <a:extLst>
                <a:ext uri="{FF2B5EF4-FFF2-40B4-BE49-F238E27FC236}">
                  <a16:creationId xmlns:a16="http://schemas.microsoft.com/office/drawing/2014/main" id="{5FF73A00-C06A-4888-84F0-F341CA60DB4E}"/>
                </a:ext>
              </a:extLst>
            </p:cNvPr>
            <p:cNvCxnSpPr/>
            <p:nvPr/>
          </p:nvCxnSpPr>
          <p:spPr>
            <a:xfrm>
              <a:off x="6396310" y="147329"/>
              <a:ext cx="47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7481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ctrTitle"/>
          </p:nvPr>
        </p:nvSpPr>
        <p:spPr>
          <a:xfrm>
            <a:off x="4240350" y="1282262"/>
            <a:ext cx="3940592" cy="2263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“No elegance is possible without perfume. </a:t>
            </a:r>
            <a:r>
              <a:rPr lang="en-US" sz="2400" dirty="0"/>
              <a:t>I</a:t>
            </a:r>
            <a:r>
              <a:rPr lang="en" sz="2400" dirty="0"/>
              <a:t>t is the unseen, unforgettable, ultimate accessory.”</a:t>
            </a:r>
            <a:endParaRPr sz="2400"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"/>
          </p:nvPr>
        </p:nvSpPr>
        <p:spPr>
          <a:xfrm>
            <a:off x="4240350" y="3480842"/>
            <a:ext cx="3480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Coco Chanel </a:t>
            </a:r>
            <a:endParaRPr dirty="0"/>
          </a:p>
        </p:txBody>
      </p:sp>
      <p:sp>
        <p:nvSpPr>
          <p:cNvPr id="317" name="Google Shape;317;p42"/>
          <p:cNvSpPr txBox="1"/>
          <p:nvPr/>
        </p:nvSpPr>
        <p:spPr>
          <a:xfrm>
            <a:off x="1638973" y="256320"/>
            <a:ext cx="882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</a:t>
            </a:r>
            <a:endParaRPr sz="12000" dirty="0"/>
          </a:p>
        </p:txBody>
      </p:sp>
      <p:cxnSp>
        <p:nvCxnSpPr>
          <p:cNvPr id="318" name="Google Shape;318;p42"/>
          <p:cNvCxnSpPr/>
          <p:nvPr/>
        </p:nvCxnSpPr>
        <p:spPr>
          <a:xfrm>
            <a:off x="3846500" y="1310700"/>
            <a:ext cx="0" cy="25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827834" y="2443053"/>
            <a:ext cx="3388691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1881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ctrTitle"/>
          </p:nvPr>
        </p:nvSpPr>
        <p:spPr>
          <a:xfrm>
            <a:off x="-43139" y="947234"/>
            <a:ext cx="7026507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Once upon a time…</a:t>
            </a:r>
            <a:endParaRPr sz="4400" dirty="0"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1"/>
          </p:nvPr>
        </p:nvSpPr>
        <p:spPr>
          <a:xfrm>
            <a:off x="2831700" y="3034083"/>
            <a:ext cx="348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0" name="Google Shape;310;p41"/>
          <p:cNvCxnSpPr/>
          <p:nvPr/>
        </p:nvCxnSpPr>
        <p:spPr>
          <a:xfrm>
            <a:off x="3037800" y="266405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4963200" y="1390974"/>
            <a:ext cx="2808000" cy="13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Economical Development</a:t>
            </a:r>
            <a:endParaRPr dirty="0"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963200" y="2785320"/>
            <a:ext cx="28080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</a:t>
            </a:r>
            <a:r>
              <a:rPr lang="en" dirty="0"/>
              <a:t>nd How are recommender can enhance that.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36E8F7-992A-4C71-9FBB-FF55275A2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80" y="848889"/>
            <a:ext cx="3495300" cy="3445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A58D3-76D9-4BCF-9087-D935690F8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751" y="35285"/>
            <a:ext cx="859393" cy="575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FB609-783A-4734-B038-122C0E121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013" y="-247435"/>
            <a:ext cx="1140515" cy="11405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>
            <a:spLocks noGrp="1"/>
          </p:cNvSpPr>
          <p:nvPr>
            <p:ph type="title"/>
          </p:nvPr>
        </p:nvSpPr>
        <p:spPr>
          <a:xfrm>
            <a:off x="618924" y="522175"/>
            <a:ext cx="8525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Ecommerce in Saudi Arabia – </a:t>
            </a:r>
            <a:r>
              <a:rPr lang="en" sz="1600" dirty="0"/>
              <a:t>Statistics and Trends</a:t>
            </a:r>
            <a:endParaRPr dirty="0"/>
          </a:p>
        </p:txBody>
      </p:sp>
      <p:grpSp>
        <p:nvGrpSpPr>
          <p:cNvPr id="605" name="Google Shape;605;p59"/>
          <p:cNvGrpSpPr/>
          <p:nvPr/>
        </p:nvGrpSpPr>
        <p:grpSpPr>
          <a:xfrm>
            <a:off x="2398541" y="1809700"/>
            <a:ext cx="3439602" cy="350400"/>
            <a:chOff x="3123250" y="1809700"/>
            <a:chExt cx="3439602" cy="350400"/>
          </a:xfrm>
        </p:grpSpPr>
        <p:cxnSp>
          <p:nvCxnSpPr>
            <p:cNvPr id="606" name="Google Shape;606;p59"/>
            <p:cNvCxnSpPr>
              <a:stCxn id="607" idx="2"/>
              <a:endCxn id="608" idx="3"/>
            </p:cNvCxnSpPr>
            <p:nvPr/>
          </p:nvCxnSpPr>
          <p:spPr>
            <a:xfrm flipH="1">
              <a:off x="3123250" y="1984900"/>
              <a:ext cx="308920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609" name="Google Shape;609;p59"/>
            <p:cNvGrpSpPr/>
            <p:nvPr/>
          </p:nvGrpSpPr>
          <p:grpSpPr>
            <a:xfrm>
              <a:off x="4206052" y="1809700"/>
              <a:ext cx="2356800" cy="350400"/>
              <a:chOff x="4206052" y="1809700"/>
              <a:chExt cx="2356800" cy="350400"/>
            </a:xfrm>
          </p:grpSpPr>
          <p:sp>
            <p:nvSpPr>
              <p:cNvPr id="610" name="Google Shape;610;p59"/>
              <p:cNvSpPr/>
              <p:nvPr/>
            </p:nvSpPr>
            <p:spPr>
              <a:xfrm>
                <a:off x="4206052" y="1809700"/>
                <a:ext cx="350400" cy="350400"/>
              </a:xfrm>
              <a:prstGeom prst="ellipse">
                <a:avLst/>
              </a:prstGeom>
              <a:solidFill>
                <a:srgbClr val="E5D9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" name="Google Shape;611;p59"/>
              <p:cNvSpPr/>
              <p:nvPr/>
            </p:nvSpPr>
            <p:spPr>
              <a:xfrm>
                <a:off x="4874852" y="1809700"/>
                <a:ext cx="350400" cy="350400"/>
              </a:xfrm>
              <a:prstGeom prst="ellipse">
                <a:avLst/>
              </a:prstGeom>
              <a:solidFill>
                <a:srgbClr val="FAD2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" name="Google Shape;612;p59"/>
              <p:cNvSpPr/>
              <p:nvPr/>
            </p:nvSpPr>
            <p:spPr>
              <a:xfrm>
                <a:off x="5543652" y="180970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7" name="Google Shape;607;p59"/>
              <p:cNvSpPr/>
              <p:nvPr/>
            </p:nvSpPr>
            <p:spPr>
              <a:xfrm>
                <a:off x="6212452" y="180970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13" name="Google Shape;613;p59"/>
          <p:cNvSpPr txBox="1">
            <a:spLocks noGrp="1"/>
          </p:cNvSpPr>
          <p:nvPr>
            <p:ph type="title" idx="4294967295"/>
          </p:nvPr>
        </p:nvSpPr>
        <p:spPr>
          <a:xfrm>
            <a:off x="6010938" y="1766200"/>
            <a:ext cx="1245897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8.717 Million</a:t>
            </a:r>
            <a:endParaRPr sz="1200" dirty="0"/>
          </a:p>
        </p:txBody>
      </p:sp>
      <p:grpSp>
        <p:nvGrpSpPr>
          <p:cNvPr id="614" name="Google Shape;614;p59"/>
          <p:cNvGrpSpPr/>
          <p:nvPr/>
        </p:nvGrpSpPr>
        <p:grpSpPr>
          <a:xfrm>
            <a:off x="2398541" y="2671850"/>
            <a:ext cx="3439602" cy="350400"/>
            <a:chOff x="3123250" y="2671850"/>
            <a:chExt cx="3439602" cy="350400"/>
          </a:xfrm>
        </p:grpSpPr>
        <p:cxnSp>
          <p:nvCxnSpPr>
            <p:cNvPr id="615" name="Google Shape;615;p59"/>
            <p:cNvCxnSpPr>
              <a:stCxn id="616" idx="2"/>
              <a:endCxn id="617" idx="3"/>
            </p:cNvCxnSpPr>
            <p:nvPr/>
          </p:nvCxnSpPr>
          <p:spPr>
            <a:xfrm flipH="1">
              <a:off x="3123250" y="2847050"/>
              <a:ext cx="3089202" cy="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618" name="Google Shape;618;p59"/>
            <p:cNvGrpSpPr/>
            <p:nvPr/>
          </p:nvGrpSpPr>
          <p:grpSpPr>
            <a:xfrm>
              <a:off x="4206052" y="2671850"/>
              <a:ext cx="2356800" cy="350400"/>
              <a:chOff x="4206052" y="2671850"/>
              <a:chExt cx="2356800" cy="350400"/>
            </a:xfrm>
          </p:grpSpPr>
          <p:sp>
            <p:nvSpPr>
              <p:cNvPr id="619" name="Google Shape;619;p59"/>
              <p:cNvSpPr/>
              <p:nvPr/>
            </p:nvSpPr>
            <p:spPr>
              <a:xfrm>
                <a:off x="4206052" y="267185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" name="Google Shape;620;p59"/>
              <p:cNvSpPr/>
              <p:nvPr/>
            </p:nvSpPr>
            <p:spPr>
              <a:xfrm>
                <a:off x="4874852" y="267185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" name="Google Shape;621;p59"/>
              <p:cNvSpPr/>
              <p:nvPr/>
            </p:nvSpPr>
            <p:spPr>
              <a:xfrm>
                <a:off x="5543652" y="2671850"/>
                <a:ext cx="350400" cy="350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" name="Google Shape;616;p59"/>
              <p:cNvSpPr/>
              <p:nvPr/>
            </p:nvSpPr>
            <p:spPr>
              <a:xfrm>
                <a:off x="6212452" y="267185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22" name="Google Shape;622;p59"/>
          <p:cNvSpPr txBox="1">
            <a:spLocks noGrp="1"/>
          </p:cNvSpPr>
          <p:nvPr>
            <p:ph type="title" idx="4294967295"/>
          </p:nvPr>
        </p:nvSpPr>
        <p:spPr>
          <a:xfrm>
            <a:off x="6010938" y="2628350"/>
            <a:ext cx="1289671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9.784 Million</a:t>
            </a:r>
            <a:endParaRPr sz="1200" dirty="0"/>
          </a:p>
        </p:txBody>
      </p:sp>
      <p:grpSp>
        <p:nvGrpSpPr>
          <p:cNvPr id="623" name="Google Shape;623;p59"/>
          <p:cNvGrpSpPr/>
          <p:nvPr/>
        </p:nvGrpSpPr>
        <p:grpSpPr>
          <a:xfrm>
            <a:off x="2398541" y="3534000"/>
            <a:ext cx="3439602" cy="350400"/>
            <a:chOff x="3123250" y="3534000"/>
            <a:chExt cx="3439602" cy="350400"/>
          </a:xfrm>
        </p:grpSpPr>
        <p:cxnSp>
          <p:nvCxnSpPr>
            <p:cNvPr id="624" name="Google Shape;624;p59"/>
            <p:cNvCxnSpPr>
              <a:stCxn id="625" idx="2"/>
              <a:endCxn id="626" idx="3"/>
            </p:cNvCxnSpPr>
            <p:nvPr/>
          </p:nvCxnSpPr>
          <p:spPr>
            <a:xfrm flipH="1">
              <a:off x="3123250" y="3709200"/>
              <a:ext cx="308920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627" name="Google Shape;627;p59"/>
            <p:cNvGrpSpPr/>
            <p:nvPr/>
          </p:nvGrpSpPr>
          <p:grpSpPr>
            <a:xfrm>
              <a:off x="4206052" y="3534000"/>
              <a:ext cx="2356800" cy="350400"/>
              <a:chOff x="4206052" y="3534000"/>
              <a:chExt cx="2356800" cy="350400"/>
            </a:xfrm>
          </p:grpSpPr>
          <p:sp>
            <p:nvSpPr>
              <p:cNvPr id="628" name="Google Shape;628;p59"/>
              <p:cNvSpPr/>
              <p:nvPr/>
            </p:nvSpPr>
            <p:spPr>
              <a:xfrm>
                <a:off x="4206052" y="353400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9" name="Google Shape;629;p59"/>
              <p:cNvSpPr/>
              <p:nvPr/>
            </p:nvSpPr>
            <p:spPr>
              <a:xfrm>
                <a:off x="4874852" y="353400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0" name="Google Shape;630;p59"/>
              <p:cNvSpPr/>
              <p:nvPr/>
            </p:nvSpPr>
            <p:spPr>
              <a:xfrm>
                <a:off x="5543652" y="3534000"/>
                <a:ext cx="350400" cy="350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" name="Google Shape;625;p59"/>
              <p:cNvSpPr/>
              <p:nvPr/>
            </p:nvSpPr>
            <p:spPr>
              <a:xfrm>
                <a:off x="6212452" y="3534000"/>
                <a:ext cx="350400" cy="350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31" name="Google Shape;631;p59"/>
          <p:cNvSpPr txBox="1">
            <a:spLocks noGrp="1"/>
          </p:cNvSpPr>
          <p:nvPr>
            <p:ph type="title" idx="4294967295"/>
          </p:nvPr>
        </p:nvSpPr>
        <p:spPr>
          <a:xfrm>
            <a:off x="6010939" y="3490500"/>
            <a:ext cx="1435586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10.864 Million</a:t>
            </a:r>
            <a:endParaRPr sz="1200" dirty="0"/>
          </a:p>
        </p:txBody>
      </p:sp>
      <p:sp>
        <p:nvSpPr>
          <p:cNvPr id="608" name="Google Shape;608;p59"/>
          <p:cNvSpPr txBox="1">
            <a:spLocks noGrp="1"/>
          </p:cNvSpPr>
          <p:nvPr>
            <p:ph type="subTitle" idx="4294967295"/>
          </p:nvPr>
        </p:nvSpPr>
        <p:spPr>
          <a:xfrm>
            <a:off x="819941" y="1698550"/>
            <a:ext cx="1578600" cy="5727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2018</a:t>
            </a:r>
            <a:endParaRPr sz="1200" dirty="0"/>
          </a:p>
        </p:txBody>
      </p:sp>
      <p:sp>
        <p:nvSpPr>
          <p:cNvPr id="617" name="Google Shape;617;p59"/>
          <p:cNvSpPr txBox="1">
            <a:spLocks noGrp="1"/>
          </p:cNvSpPr>
          <p:nvPr>
            <p:ph type="subTitle" idx="4294967295"/>
          </p:nvPr>
        </p:nvSpPr>
        <p:spPr>
          <a:xfrm>
            <a:off x="819941" y="2560713"/>
            <a:ext cx="1578600" cy="5727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2019</a:t>
            </a:r>
            <a:endParaRPr sz="1200" dirty="0"/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4294967295"/>
          </p:nvPr>
        </p:nvSpPr>
        <p:spPr>
          <a:xfrm>
            <a:off x="819941" y="3422850"/>
            <a:ext cx="1578600" cy="572700"/>
          </a:xfrm>
          <a:prstGeom prst="rect">
            <a:avLst/>
          </a:prstGeom>
        </p:spPr>
        <p:txBody>
          <a:bodyPr spcFirstLastPara="1" wrap="square" lIns="91425" tIns="91425" rIns="13715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2020</a:t>
            </a:r>
            <a:endParaRPr sz="1200" dirty="0"/>
          </a:p>
        </p:txBody>
      </p:sp>
      <p:sp>
        <p:nvSpPr>
          <p:cNvPr id="30" name="Google Shape;622;p59">
            <a:extLst>
              <a:ext uri="{FF2B5EF4-FFF2-40B4-BE49-F238E27FC236}">
                <a16:creationId xmlns:a16="http://schemas.microsoft.com/office/drawing/2014/main" id="{4776CAD6-9966-40D8-80C2-B884704B89D2}"/>
              </a:ext>
            </a:extLst>
          </p:cNvPr>
          <p:cNvSpPr txBox="1">
            <a:spLocks/>
          </p:cNvSpPr>
          <p:nvPr/>
        </p:nvSpPr>
        <p:spPr>
          <a:xfrm>
            <a:off x="1751846" y="1249567"/>
            <a:ext cx="863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-US" sz="1200" dirty="0"/>
              <a:t>Year</a:t>
            </a:r>
          </a:p>
        </p:txBody>
      </p:sp>
      <p:sp>
        <p:nvSpPr>
          <p:cNvPr id="31" name="Google Shape;622;p59">
            <a:extLst>
              <a:ext uri="{FF2B5EF4-FFF2-40B4-BE49-F238E27FC236}">
                <a16:creationId xmlns:a16="http://schemas.microsoft.com/office/drawing/2014/main" id="{13B51EB4-2A90-49CA-983B-152453B26045}"/>
              </a:ext>
            </a:extLst>
          </p:cNvPr>
          <p:cNvSpPr txBox="1">
            <a:spLocks/>
          </p:cNvSpPr>
          <p:nvPr/>
        </p:nvSpPr>
        <p:spPr>
          <a:xfrm>
            <a:off x="5662943" y="1248935"/>
            <a:ext cx="2299148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-US" sz="1200" dirty="0"/>
              <a:t>Estimated Revenue (USD)</a:t>
            </a:r>
          </a:p>
        </p:txBody>
      </p:sp>
    </p:spTree>
    <p:extLst>
      <p:ext uri="{BB962C8B-B14F-4D97-AF65-F5344CB8AC3E}">
        <p14:creationId xmlns:p14="http://schemas.microsoft.com/office/powerpoint/2010/main" val="119755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2"/>
          <p:cNvSpPr txBox="1">
            <a:spLocks noGrp="1"/>
          </p:cNvSpPr>
          <p:nvPr>
            <p:ph type="subTitle" idx="1"/>
          </p:nvPr>
        </p:nvSpPr>
        <p:spPr>
          <a:xfrm>
            <a:off x="1054497" y="1746199"/>
            <a:ext cx="28104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Saudis</a:t>
            </a:r>
            <a:endParaRPr dirty="0"/>
          </a:p>
        </p:txBody>
      </p:sp>
      <p:sp>
        <p:nvSpPr>
          <p:cNvPr id="662" name="Google Shape;662;p62"/>
          <p:cNvSpPr txBox="1">
            <a:spLocks noGrp="1"/>
          </p:cNvSpPr>
          <p:nvPr>
            <p:ph type="subTitle" idx="2"/>
          </p:nvPr>
        </p:nvSpPr>
        <p:spPr>
          <a:xfrm>
            <a:off x="5154901" y="1794150"/>
            <a:ext cx="28104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Non-Arab Immigrants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/>
          </p:nvPr>
        </p:nvSpPr>
        <p:spPr>
          <a:xfrm>
            <a:off x="1557536" y="1940013"/>
            <a:ext cx="20529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32%</a:t>
            </a:r>
            <a:endParaRPr dirty="0"/>
          </a:p>
        </p:txBody>
      </p:sp>
      <p:sp>
        <p:nvSpPr>
          <p:cNvPr id="664" name="Google Shape;664;p62"/>
          <p:cNvSpPr txBox="1">
            <a:spLocks noGrp="1"/>
          </p:cNvSpPr>
          <p:nvPr>
            <p:ph type="title" idx="3"/>
          </p:nvPr>
        </p:nvSpPr>
        <p:spPr>
          <a:xfrm>
            <a:off x="5533651" y="1940013"/>
            <a:ext cx="20529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59%</a:t>
            </a:r>
            <a:endParaRPr dirty="0"/>
          </a:p>
        </p:txBody>
      </p:sp>
      <p:sp>
        <p:nvSpPr>
          <p:cNvPr id="6" name="Google Shape;604;p59">
            <a:extLst>
              <a:ext uri="{FF2B5EF4-FFF2-40B4-BE49-F238E27FC236}">
                <a16:creationId xmlns:a16="http://schemas.microsoft.com/office/drawing/2014/main" id="{664E0128-750C-4122-A63D-34B33EF8756D}"/>
              </a:ext>
            </a:extLst>
          </p:cNvPr>
          <p:cNvSpPr txBox="1">
            <a:spLocks/>
          </p:cNvSpPr>
          <p:nvPr/>
        </p:nvSpPr>
        <p:spPr>
          <a:xfrm>
            <a:off x="2245148" y="139519"/>
            <a:ext cx="85250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4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rata"/>
              <a:buNone/>
              <a:defRPr sz="4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l"/>
            <a:r>
              <a:rPr lang="en-US" sz="2800" dirty="0"/>
              <a:t>Online Buyers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95B93-01A8-41EC-B536-1F623FF12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1" t="53825" r="50272" b="5627"/>
          <a:stretch/>
        </p:blipFill>
        <p:spPr>
          <a:xfrm>
            <a:off x="1145767" y="3008501"/>
            <a:ext cx="2876438" cy="129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B93B9-07B5-4B07-94E3-4FDAE6B10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91" t="52733" r="20000" b="5099"/>
          <a:stretch/>
        </p:blipFill>
        <p:spPr>
          <a:xfrm>
            <a:off x="5297831" y="2949213"/>
            <a:ext cx="2524540" cy="13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subTitle" idx="1"/>
          </p:nvPr>
        </p:nvSpPr>
        <p:spPr>
          <a:xfrm>
            <a:off x="2659275" y="1145925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Customers return the product they ordered because they changed their mind and didn’t want it anymore.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2659425" y="463300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40%</a:t>
            </a:r>
            <a:endParaRPr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2"/>
          </p:nvPr>
        </p:nvSpPr>
        <p:spPr>
          <a:xfrm>
            <a:off x="2659275" y="2606313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Customers were satisfied with their online shopping experience.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3"/>
          </p:nvPr>
        </p:nvSpPr>
        <p:spPr>
          <a:xfrm>
            <a:off x="2659425" y="1923688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78%</a:t>
            </a:r>
            <a:endParaRPr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4"/>
          </p:nvPr>
        </p:nvSpPr>
        <p:spPr>
          <a:xfrm>
            <a:off x="2659275" y="4066713"/>
            <a:ext cx="38253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76% of payments are done through cash on delivery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(COD) </a:t>
            </a:r>
            <a:r>
              <a:rPr lang="en-US" dirty="0"/>
              <a:t>and 24% are made through credit cards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7"/>
          <p:cNvSpPr txBox="1">
            <a:spLocks noGrp="1"/>
          </p:cNvSpPr>
          <p:nvPr>
            <p:ph type="title" idx="5"/>
          </p:nvPr>
        </p:nvSpPr>
        <p:spPr>
          <a:xfrm>
            <a:off x="2659425" y="3384088"/>
            <a:ext cx="38253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76% vs 24%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189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594606" y="546941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Saudi Arabia has the highest amount of credit cards in the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arab world</a:t>
            </a:r>
            <a:r>
              <a:rPr lang="en" dirty="0"/>
              <a:t>, with 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12.3</a:t>
            </a:r>
            <a:r>
              <a:rPr lang="en" dirty="0"/>
              <a:t> million cards. </a:t>
            </a:r>
            <a:endParaRPr dirty="0"/>
          </a:p>
        </p:txBody>
      </p:sp>
      <p:grpSp>
        <p:nvGrpSpPr>
          <p:cNvPr id="539" name="Google Shape;539;p57"/>
          <p:cNvGrpSpPr/>
          <p:nvPr/>
        </p:nvGrpSpPr>
        <p:grpSpPr>
          <a:xfrm>
            <a:off x="2042661" y="1312116"/>
            <a:ext cx="5058678" cy="3326453"/>
            <a:chOff x="235800" y="830650"/>
            <a:chExt cx="6978450" cy="4588844"/>
          </a:xfrm>
        </p:grpSpPr>
        <p:sp>
          <p:nvSpPr>
            <p:cNvPr id="540" name="Google Shape;540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3420;p78">
            <a:extLst>
              <a:ext uri="{FF2B5EF4-FFF2-40B4-BE49-F238E27FC236}">
                <a16:creationId xmlns:a16="http://schemas.microsoft.com/office/drawing/2014/main" id="{124830A6-86AA-4A57-B7D3-12E419D561FB}"/>
              </a:ext>
            </a:extLst>
          </p:cNvPr>
          <p:cNvGrpSpPr/>
          <p:nvPr/>
        </p:nvGrpSpPr>
        <p:grpSpPr>
          <a:xfrm>
            <a:off x="5222530" y="2769880"/>
            <a:ext cx="178492" cy="275990"/>
            <a:chOff x="8615101" y="3738687"/>
            <a:chExt cx="207573" cy="320956"/>
          </a:xfrm>
        </p:grpSpPr>
        <p:sp>
          <p:nvSpPr>
            <p:cNvPr id="17" name="Google Shape;3421;p78">
              <a:extLst>
                <a:ext uri="{FF2B5EF4-FFF2-40B4-BE49-F238E27FC236}">
                  <a16:creationId xmlns:a16="http://schemas.microsoft.com/office/drawing/2014/main" id="{CC68BFEE-0756-411A-B86B-167954163C5E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8" name="Google Shape;3422;p78">
              <a:extLst>
                <a:ext uri="{FF2B5EF4-FFF2-40B4-BE49-F238E27FC236}">
                  <a16:creationId xmlns:a16="http://schemas.microsoft.com/office/drawing/2014/main" id="{D1F462C9-65B2-4F5D-9284-C1CE20E52825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9" name="Google Shape;3423;p78">
              <a:extLst>
                <a:ext uri="{FF2B5EF4-FFF2-40B4-BE49-F238E27FC236}">
                  <a16:creationId xmlns:a16="http://schemas.microsoft.com/office/drawing/2014/main" id="{F76B2DE1-3252-43B0-A659-036546D8FC7E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6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456" name="Google Shape;456;p50"/>
          <p:cNvSpPr txBox="1">
            <a:spLocks noGrp="1"/>
          </p:cNvSpPr>
          <p:nvPr>
            <p:ph type="title" idx="2"/>
          </p:nvPr>
        </p:nvSpPr>
        <p:spPr>
          <a:xfrm>
            <a:off x="1909932" y="2190031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 me!</a:t>
            </a:r>
            <a:endParaRPr dirty="0"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1992618" y="2734769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closet match to the customers selected perfume.</a:t>
            </a:r>
            <a:endParaRPr dirty="0"/>
          </a:p>
        </p:txBody>
      </p:sp>
      <p:sp>
        <p:nvSpPr>
          <p:cNvPr id="458" name="Google Shape;458;p50"/>
          <p:cNvSpPr txBox="1">
            <a:spLocks noGrp="1"/>
          </p:cNvSpPr>
          <p:nvPr>
            <p:ph type="title" idx="3"/>
          </p:nvPr>
        </p:nvSpPr>
        <p:spPr>
          <a:xfrm>
            <a:off x="4966370" y="2190031"/>
            <a:ext cx="2267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Complement me!</a:t>
            </a:r>
            <a:endParaRPr dirty="0"/>
          </a:p>
        </p:txBody>
      </p:sp>
      <p:sp>
        <p:nvSpPr>
          <p:cNvPr id="459" name="Google Shape;459;p50"/>
          <p:cNvSpPr txBox="1">
            <a:spLocks noGrp="1"/>
          </p:cNvSpPr>
          <p:nvPr>
            <p:ph type="subTitle" idx="4"/>
          </p:nvPr>
        </p:nvSpPr>
        <p:spPr>
          <a:xfrm>
            <a:off x="4820455" y="2734769"/>
            <a:ext cx="2267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Find 3 complementing perfumes to the customers selected perfume.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DD6C97-9173-4564-AFB4-40986E0A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85" y="-261430"/>
            <a:ext cx="1140515" cy="11405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4028424" y="2365487"/>
            <a:ext cx="344353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Review</a:t>
            </a:r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44353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Scrape Noon.com Perfume data.</a:t>
            </a: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02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698001" y="98343"/>
            <a:ext cx="3362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 </a:t>
            </a:r>
            <a:endParaRPr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1"/>
          </p:nvPr>
        </p:nvSpPr>
        <p:spPr>
          <a:xfrm>
            <a:off x="903515" y="788876"/>
            <a:ext cx="5138056" cy="3851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we used was web scraped by our TA Mr. John Dailey, he used a combination of different libraries to web scrape the perfume section of the Noon.com website.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set has over a 100 columns and 10,000 rows.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The Most Important features are: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perfume name (categorical).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Perfume notes(top, middle, and base notes), (categorical). </a:t>
            </a:r>
          </a:p>
          <a:p>
            <a:r>
              <a:rPr lang="en-US" dirty="0"/>
              <a:t>Scents (categorical).</a:t>
            </a:r>
          </a:p>
          <a:p>
            <a:r>
              <a:rPr lang="en-US" dirty="0"/>
              <a:t>Prices. (numeric)</a:t>
            </a:r>
          </a:p>
          <a:p>
            <a:r>
              <a:rPr lang="en-US" dirty="0"/>
              <a:t>Bottle size (categorical). </a:t>
            </a:r>
          </a:p>
          <a:p>
            <a:r>
              <a:rPr lang="en-US" dirty="0"/>
              <a:t>Concentration (categorical).  </a:t>
            </a:r>
          </a:p>
          <a:p>
            <a:r>
              <a:rPr lang="en-US" dirty="0"/>
              <a:t>Department (men, women and unisex perfumes) (categorical).</a:t>
            </a:r>
          </a:p>
          <a:p>
            <a:pPr marL="139700" indent="0">
              <a:buNone/>
            </a:pPr>
            <a:r>
              <a:rPr lang="en-US" dirty="0"/>
              <a:t>After cleaning the data, we left with 10 columns and 5000+ rows  </a:t>
            </a:r>
          </a:p>
        </p:txBody>
      </p:sp>
    </p:spTree>
    <p:extLst>
      <p:ext uri="{BB962C8B-B14F-4D97-AF65-F5344CB8AC3E}">
        <p14:creationId xmlns:p14="http://schemas.microsoft.com/office/powerpoint/2010/main" val="2874678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4028424" y="2551626"/>
            <a:ext cx="3861542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44353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and organizing the dataset.</a:t>
            </a: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34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4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General Cleanup</a:t>
            </a:r>
            <a:br>
              <a:rPr lang="en-US" dirty="0"/>
            </a:br>
            <a:endParaRPr dirty="0"/>
          </a:p>
        </p:txBody>
      </p:sp>
      <p:sp>
        <p:nvSpPr>
          <p:cNvPr id="744" name="Google Shape;744;p64"/>
          <p:cNvSpPr txBox="1">
            <a:spLocks noGrp="1"/>
          </p:cNvSpPr>
          <p:nvPr>
            <p:ph type="title" idx="2"/>
          </p:nvPr>
        </p:nvSpPr>
        <p:spPr>
          <a:xfrm>
            <a:off x="1106681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Merge Datasets</a:t>
            </a:r>
            <a:endParaRPr dirty="0"/>
          </a:p>
        </p:txBody>
      </p:sp>
      <p:sp>
        <p:nvSpPr>
          <p:cNvPr id="745" name="Google Shape;745;p64"/>
          <p:cNvSpPr txBox="1">
            <a:spLocks noGrp="1"/>
          </p:cNvSpPr>
          <p:nvPr>
            <p:ph type="subTitle" idx="1"/>
          </p:nvPr>
        </p:nvSpPr>
        <p:spPr>
          <a:xfrm>
            <a:off x="917006" y="2192400"/>
            <a:ext cx="2395049" cy="826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 the perfume info data with the links/prices data by the link</a:t>
            </a:r>
          </a:p>
        </p:txBody>
      </p:sp>
      <p:sp>
        <p:nvSpPr>
          <p:cNvPr id="746" name="Google Shape;746;p64"/>
          <p:cNvSpPr txBox="1">
            <a:spLocks noGrp="1"/>
          </p:cNvSpPr>
          <p:nvPr>
            <p:ph type="title" idx="3"/>
          </p:nvPr>
        </p:nvSpPr>
        <p:spPr>
          <a:xfrm>
            <a:off x="3564147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Columns</a:t>
            </a:r>
            <a:endParaRPr dirty="0"/>
          </a:p>
        </p:txBody>
      </p:sp>
      <p:sp>
        <p:nvSpPr>
          <p:cNvPr id="747" name="Google Shape;747;p64"/>
          <p:cNvSpPr txBox="1">
            <a:spLocks noGrp="1"/>
          </p:cNvSpPr>
          <p:nvPr>
            <p:ph type="subTitle" idx="4"/>
          </p:nvPr>
        </p:nvSpPr>
        <p:spPr>
          <a:xfrm>
            <a:off x="3327978" y="2192400"/>
            <a:ext cx="2488038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needed columns, such as (name, price, notes columns, size, and links)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8" name="Google Shape;748;p64"/>
          <p:cNvSpPr txBox="1">
            <a:spLocks noGrp="1"/>
          </p:cNvSpPr>
          <p:nvPr>
            <p:ph type="title" idx="5"/>
          </p:nvPr>
        </p:nvSpPr>
        <p:spPr>
          <a:xfrm>
            <a:off x="6021612" y="1855318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Cleanup</a:t>
            </a:r>
            <a:endParaRPr dirty="0"/>
          </a:p>
        </p:txBody>
      </p:sp>
      <p:sp>
        <p:nvSpPr>
          <p:cNvPr id="749" name="Google Shape;749;p64"/>
          <p:cNvSpPr txBox="1">
            <a:spLocks noGrp="1"/>
          </p:cNvSpPr>
          <p:nvPr>
            <p:ph type="subTitle" idx="6"/>
          </p:nvPr>
        </p:nvSpPr>
        <p:spPr>
          <a:xfrm>
            <a:off x="5874821" y="2192400"/>
            <a:ext cx="2309281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Removing weird symbol, adding a comma between each note value</a:t>
            </a:r>
          </a:p>
        </p:txBody>
      </p:sp>
      <p:sp>
        <p:nvSpPr>
          <p:cNvPr id="750" name="Google Shape;750;p64"/>
          <p:cNvSpPr txBox="1">
            <a:spLocks noGrp="1"/>
          </p:cNvSpPr>
          <p:nvPr>
            <p:ph type="title" idx="7"/>
          </p:nvPr>
        </p:nvSpPr>
        <p:spPr>
          <a:xfrm>
            <a:off x="866669" y="3495825"/>
            <a:ext cx="2457466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</a:t>
            </a:r>
            <a:r>
              <a:rPr lang="en-US" dirty="0"/>
              <a:t>Duplicate</a:t>
            </a:r>
            <a:endParaRPr dirty="0"/>
          </a:p>
        </p:txBody>
      </p:sp>
      <p:sp>
        <p:nvSpPr>
          <p:cNvPr id="751" name="Google Shape;751;p64"/>
          <p:cNvSpPr txBox="1">
            <a:spLocks noGrp="1"/>
          </p:cNvSpPr>
          <p:nvPr>
            <p:ph type="subTitle" idx="8"/>
          </p:nvPr>
        </p:nvSpPr>
        <p:spPr>
          <a:xfrm>
            <a:off x="1106681" y="3883486"/>
            <a:ext cx="2015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Sort and fill Nan values, then remove the duplicate values</a:t>
            </a:r>
            <a:endParaRPr dirty="0"/>
          </a:p>
        </p:txBody>
      </p:sp>
      <p:sp>
        <p:nvSpPr>
          <p:cNvPr id="752" name="Google Shape;752;p64"/>
          <p:cNvSpPr txBox="1">
            <a:spLocks noGrp="1"/>
          </p:cNvSpPr>
          <p:nvPr>
            <p:ph type="title" idx="9"/>
          </p:nvPr>
        </p:nvSpPr>
        <p:spPr>
          <a:xfrm>
            <a:off x="3265160" y="3495825"/>
            <a:ext cx="2756451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Handling Inconsistency</a:t>
            </a:r>
            <a:endParaRPr dirty="0"/>
          </a:p>
        </p:txBody>
      </p:sp>
      <p:sp>
        <p:nvSpPr>
          <p:cNvPr id="753" name="Google Shape;753;p64"/>
          <p:cNvSpPr txBox="1">
            <a:spLocks noGrp="1"/>
          </p:cNvSpPr>
          <p:nvPr>
            <p:ph type="subTitle" idx="13"/>
          </p:nvPr>
        </p:nvSpPr>
        <p:spPr>
          <a:xfrm>
            <a:off x="3289519" y="3883486"/>
            <a:ext cx="2577591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Fixing the links, spelling mistakes, removing stop words, and unifying  sizes</a:t>
            </a:r>
            <a:endParaRPr dirty="0"/>
          </a:p>
        </p:txBody>
      </p:sp>
      <p:sp>
        <p:nvSpPr>
          <p:cNvPr id="754" name="Google Shape;754;p64"/>
          <p:cNvSpPr txBox="1">
            <a:spLocks noGrp="1"/>
          </p:cNvSpPr>
          <p:nvPr>
            <p:ph type="title" idx="14"/>
          </p:nvPr>
        </p:nvSpPr>
        <p:spPr>
          <a:xfrm>
            <a:off x="6034248" y="34958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plit Column</a:t>
            </a:r>
            <a:endParaRPr dirty="0"/>
          </a:p>
        </p:txBody>
      </p:sp>
      <p:sp>
        <p:nvSpPr>
          <p:cNvPr id="755" name="Google Shape;755;p64"/>
          <p:cNvSpPr txBox="1">
            <a:spLocks noGrp="1"/>
          </p:cNvSpPr>
          <p:nvPr>
            <p:ph type="subTitle" idx="15"/>
          </p:nvPr>
        </p:nvSpPr>
        <p:spPr>
          <a:xfrm>
            <a:off x="5753303" y="3963586"/>
            <a:ext cx="257759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the name column into (name, concentration), and fill Nan values in the size from the name </a:t>
            </a:r>
            <a:endParaRPr dirty="0"/>
          </a:p>
        </p:txBody>
      </p:sp>
      <p:sp>
        <p:nvSpPr>
          <p:cNvPr id="756" name="Google Shape;756;p64"/>
          <p:cNvSpPr/>
          <p:nvPr/>
        </p:nvSpPr>
        <p:spPr>
          <a:xfrm>
            <a:off x="1828181" y="29511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4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757" name="Google Shape;757;p64"/>
          <p:cNvSpPr/>
          <p:nvPr/>
        </p:nvSpPr>
        <p:spPr>
          <a:xfrm>
            <a:off x="4285647" y="29511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5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758" name="Google Shape;758;p64"/>
          <p:cNvSpPr/>
          <p:nvPr/>
        </p:nvSpPr>
        <p:spPr>
          <a:xfrm>
            <a:off x="6743112" y="29511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6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759" name="Google Shape;759;p64"/>
          <p:cNvSpPr/>
          <p:nvPr/>
        </p:nvSpPr>
        <p:spPr>
          <a:xfrm>
            <a:off x="6743112" y="1204674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3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760" name="Google Shape;760;p64"/>
          <p:cNvSpPr/>
          <p:nvPr/>
        </p:nvSpPr>
        <p:spPr>
          <a:xfrm>
            <a:off x="4285647" y="1204674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761" name="Google Shape;761;p64"/>
          <p:cNvSpPr/>
          <p:nvPr/>
        </p:nvSpPr>
        <p:spPr>
          <a:xfrm>
            <a:off x="1828181" y="1204674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1</a:t>
            </a:r>
            <a:endParaRPr dirty="0"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6B85-3F8D-4C59-9332-88D39B87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9E681-6F5D-44E8-B5AA-65C6BF1F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5" y="505544"/>
            <a:ext cx="6619668" cy="41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6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618924" y="522175"/>
            <a:ext cx="30648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Cleanup To Build The Model </a:t>
            </a:r>
            <a:endParaRPr dirty="0"/>
          </a:p>
        </p:txBody>
      </p:sp>
      <p:sp>
        <p:nvSpPr>
          <p:cNvPr id="410" name="Google Shape;410;p49"/>
          <p:cNvSpPr txBox="1">
            <a:spLocks noGrp="1"/>
          </p:cNvSpPr>
          <p:nvPr>
            <p:ph type="title" idx="2"/>
          </p:nvPr>
        </p:nvSpPr>
        <p:spPr>
          <a:xfrm>
            <a:off x="5210541" y="1017699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Handling Nan Values</a:t>
            </a:r>
          </a:p>
        </p:txBody>
      </p:sp>
      <p:sp>
        <p:nvSpPr>
          <p:cNvPr id="411" name="Google Shape;411;p49"/>
          <p:cNvSpPr txBox="1">
            <a:spLocks noGrp="1"/>
          </p:cNvSpPr>
          <p:nvPr>
            <p:ph type="subTitle" idx="1"/>
          </p:nvPr>
        </p:nvSpPr>
        <p:spPr>
          <a:xfrm>
            <a:off x="5210541" y="1318360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Nan with empty string. </a:t>
            </a:r>
          </a:p>
        </p:txBody>
      </p:sp>
      <p:sp>
        <p:nvSpPr>
          <p:cNvPr id="412" name="Google Shape;412;p49"/>
          <p:cNvSpPr txBox="1">
            <a:spLocks noGrp="1"/>
          </p:cNvSpPr>
          <p:nvPr>
            <p:ph type="title" idx="3"/>
          </p:nvPr>
        </p:nvSpPr>
        <p:spPr>
          <a:xfrm>
            <a:off x="5210541" y="2091124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Popularity Column</a:t>
            </a:r>
            <a:endParaRPr dirty="0"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210540" y="2391785"/>
            <a:ext cx="343054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the counts of scents we select a random number from specific range for popularity , the higher the count the higher the popularity range. </a:t>
            </a:r>
            <a:endParaRPr dirty="0"/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 idx="5"/>
          </p:nvPr>
        </p:nvSpPr>
        <p:spPr>
          <a:xfrm>
            <a:off x="5210541" y="3338729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notes columns</a:t>
            </a:r>
            <a:endParaRPr dirty="0"/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6"/>
          </p:nvPr>
        </p:nvSpPr>
        <p:spPr>
          <a:xfrm>
            <a:off x="5210541" y="3639390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Gather the notes for each row into a list </a:t>
            </a:r>
            <a:endParaRPr dirty="0"/>
          </a:p>
        </p:txBody>
      </p:sp>
      <p:sp>
        <p:nvSpPr>
          <p:cNvPr id="416" name="Google Shape;416;p49"/>
          <p:cNvSpPr/>
          <p:nvPr/>
        </p:nvSpPr>
        <p:spPr>
          <a:xfrm>
            <a:off x="4408041" y="1099449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1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4408041" y="2306778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2</a:t>
            </a:r>
            <a:endParaRPr dirty="0">
              <a:latin typeface="Libre Baskerville" panose="020B0604020202020204" charset="0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4408041" y="3420479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bre Baskerville" panose="020B0604020202020204" charset="0"/>
              </a:rPr>
              <a:t>3</a:t>
            </a:r>
            <a:endParaRPr dirty="0"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51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>
            <a:spLocks noGrp="1"/>
          </p:cNvSpPr>
          <p:nvPr>
            <p:ph type="title"/>
          </p:nvPr>
        </p:nvSpPr>
        <p:spPr>
          <a:xfrm>
            <a:off x="61577" y="94871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and after data preprocssing  </a:t>
            </a:r>
            <a:endParaRPr dirty="0"/>
          </a:p>
        </p:txBody>
      </p:sp>
      <p:graphicFrame>
        <p:nvGraphicFramePr>
          <p:cNvPr id="533" name="Google Shape;533;p56"/>
          <p:cNvGraphicFramePr/>
          <p:nvPr>
            <p:extLst>
              <p:ext uri="{D42A27DB-BD31-4B8C-83A1-F6EECF244321}">
                <p14:modId xmlns:p14="http://schemas.microsoft.com/office/powerpoint/2010/main" val="3968270574"/>
              </p:ext>
            </p:extLst>
          </p:nvPr>
        </p:nvGraphicFramePr>
        <p:xfrm>
          <a:off x="61577" y="907641"/>
          <a:ext cx="7341328" cy="3307268"/>
        </p:xfrm>
        <a:graphic>
          <a:graphicData uri="http://schemas.openxmlformats.org/drawingml/2006/table">
            <a:tbl>
              <a:tblPr>
                <a:noFill/>
                <a:tableStyleId>{C5E28B60-6BEF-436B-AFC8-3CD6182893BB}</a:tableStyleId>
              </a:tblPr>
              <a:tblGrid>
                <a:gridCol w="69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228">
                  <a:extLst>
                    <a:ext uri="{9D8B030D-6E8A-4147-A177-3AD203B41FA5}">
                      <a16:colId xmlns:a16="http://schemas.microsoft.com/office/drawing/2014/main" val="2737013124"/>
                    </a:ext>
                  </a:extLst>
                </a:gridCol>
                <a:gridCol w="615572">
                  <a:extLst>
                    <a:ext uri="{9D8B030D-6E8A-4147-A177-3AD203B41FA5}">
                      <a16:colId xmlns:a16="http://schemas.microsoft.com/office/drawing/2014/main" val="1104172088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1396823831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2162941701"/>
                    </a:ext>
                  </a:extLst>
                </a:gridCol>
                <a:gridCol w="1066424">
                  <a:extLst>
                    <a:ext uri="{9D8B030D-6E8A-4147-A177-3AD203B41FA5}">
                      <a16:colId xmlns:a16="http://schemas.microsoft.com/office/drawing/2014/main" val="2048810095"/>
                    </a:ext>
                  </a:extLst>
                </a:gridCol>
                <a:gridCol w="604172">
                  <a:extLst>
                    <a:ext uri="{9D8B030D-6E8A-4147-A177-3AD203B41FA5}">
                      <a16:colId xmlns:a16="http://schemas.microsoft.com/office/drawing/2014/main" val="2367689714"/>
                    </a:ext>
                  </a:extLst>
                </a:gridCol>
              </a:tblGrid>
              <a:tr h="4592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Name</a:t>
                      </a:r>
                      <a:endParaRPr sz="800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Size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price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Department</a:t>
                      </a:r>
                    </a:p>
                  </a:txBody>
                  <a:tcPr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Scents</a:t>
                      </a:r>
                    </a:p>
                  </a:txBody>
                  <a:tcPr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Top Note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Heart/Middle Note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Base Note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Libre Baskerville"/>
                          <a:sym typeface="Arial"/>
                        </a:rPr>
                        <a:t>concentration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Befor cleaning </a:t>
                      </a:r>
                      <a:endParaRPr sz="800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Pierra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Katra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 Cute Rouge EDP 100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Millilitre</a:t>
                      </a:r>
                      <a:endParaRPr lang="en-US"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100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Millilitre</a:t>
                      </a:r>
                      <a:endParaRPr lang="en-US"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95.0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Unisex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Woody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Nan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Tuberose, Orange Blossom, Ylang-Ylang, Jasmine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Sambac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Cashmeran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 And a hint of Benzoin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Tuberose, \x0Amber and Others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After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cleaning</a:t>
                      </a:r>
                      <a:endParaRPr sz="800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Pierra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Katra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 Cute Rouge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100ml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95.0 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Unisex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Woody 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Nan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tuberose,orangeblossom,ylangylangg,jasminesambac,cashmeran,benzoin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tuberose,amber</a:t>
                      </a:r>
                      <a:endParaRPr lang="en-US"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EDP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</a:t>
                      </a:r>
                      <a:r>
                        <a:rPr lang="en" sz="800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leaning for Model</a:t>
                      </a:r>
                      <a:endParaRPr sz="800"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Pierra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Katra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 Cute Rouge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100ml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95.0 </a:t>
                      </a:r>
                      <a:endParaRPr lang="en-US"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Unisex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[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Woody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]</a:t>
                      </a: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[tuberose,orangeblossom,ylangylangg,jasminesambac,cashmeran,benzoin]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[</a:t>
                      </a:r>
                      <a:r>
                        <a:rPr lang="en-US" sz="8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tuberose,amber</a:t>
                      </a: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]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EDP</a:t>
                      </a:r>
                      <a:endParaRPr lang="en-US" sz="800" b="0" i="0" u="none" strike="noStrike" cap="none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968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4028424" y="2551626"/>
            <a:ext cx="3861542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Exploration</a:t>
            </a:r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44353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669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F65CDC-01E1-420C-9C99-9D2472A53262}"/>
              </a:ext>
            </a:extLst>
          </p:cNvPr>
          <p:cNvSpPr txBox="1"/>
          <p:nvPr/>
        </p:nvSpPr>
        <p:spPr>
          <a:xfrm>
            <a:off x="5569133" y="787175"/>
            <a:ext cx="2120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70F03"/>
                </a:solidFill>
                <a:effectLst/>
                <a:uLnTx/>
                <a:uFillTx/>
                <a:latin typeface="Libre Baskerville"/>
                <a:sym typeface="Libre Baskerville"/>
              </a:rPr>
              <a:t>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0A6B3-1602-401F-BD7C-C31BF99AB9A4}"/>
              </a:ext>
            </a:extLst>
          </p:cNvPr>
          <p:cNvSpPr txBox="1"/>
          <p:nvPr/>
        </p:nvSpPr>
        <p:spPr>
          <a:xfrm>
            <a:off x="317861" y="3894660"/>
            <a:ext cx="65009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sz="1800" dirty="0">
                <a:solidFill>
                  <a:schemeClr val="dk2"/>
                </a:solidFill>
                <a:latin typeface="Montserrat"/>
                <a:sym typeface="Montserrat"/>
              </a:rPr>
              <a:t>The dominating scents are floral and woody, and a lot of the spicy and Arabian scents are also popular which was expected based on regional preference. </a:t>
            </a:r>
          </a:p>
        </p:txBody>
      </p:sp>
      <p:pic>
        <p:nvPicPr>
          <p:cNvPr id="17" name="Google Shape;1394;p73">
            <a:extLst>
              <a:ext uri="{FF2B5EF4-FFF2-40B4-BE49-F238E27FC236}">
                <a16:creationId xmlns:a16="http://schemas.microsoft.com/office/drawing/2014/main" id="{8D8D310F-4395-4809-BE72-1E34713A8D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906302">
            <a:off x="6096865" y="1391054"/>
            <a:ext cx="3438508" cy="30960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E0C3668-B4E6-41AB-8B02-3C3468A6D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183464"/>
              </p:ext>
            </p:extLst>
          </p:nvPr>
        </p:nvGraphicFramePr>
        <p:xfrm>
          <a:off x="317861" y="243451"/>
          <a:ext cx="5029472" cy="3352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995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8A0DDAB-8D32-4868-9C47-AEFA20CB1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22343"/>
              </p:ext>
            </p:extLst>
          </p:nvPr>
        </p:nvGraphicFramePr>
        <p:xfrm>
          <a:off x="4650380" y="381746"/>
          <a:ext cx="4136569" cy="2518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5A77D4F-59F7-4645-B983-26B009DE2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014745"/>
              </p:ext>
            </p:extLst>
          </p:nvPr>
        </p:nvGraphicFramePr>
        <p:xfrm>
          <a:off x="52250" y="137904"/>
          <a:ext cx="4249783" cy="373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C6D934-3F59-4497-B268-9F6BFC13EF4C}"/>
              </a:ext>
            </a:extLst>
          </p:cNvPr>
          <p:cNvSpPr txBox="1"/>
          <p:nvPr/>
        </p:nvSpPr>
        <p:spPr>
          <a:xfrm>
            <a:off x="3476895" y="3182058"/>
            <a:ext cx="2120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0F03"/>
                </a:solidFill>
                <a:effectLst/>
                <a:uLnTx/>
                <a:uFillTx/>
                <a:latin typeface="Libre Baskerville"/>
                <a:sym typeface="Libre Baskerville"/>
              </a:rPr>
              <a:t>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E40BB-0C7D-42EF-9B68-1EBDA1604D98}"/>
              </a:ext>
            </a:extLst>
          </p:cNvPr>
          <p:cNvSpPr txBox="1"/>
          <p:nvPr/>
        </p:nvSpPr>
        <p:spPr>
          <a:xfrm>
            <a:off x="4572000" y="3878025"/>
            <a:ext cx="48855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dirty="0">
                <a:solidFill>
                  <a:schemeClr val="dk2"/>
                </a:solidFill>
                <a:latin typeface="Montserrat"/>
              </a:rPr>
              <a:t>Most of the perfumes in our dataset have an EDP concentration, this is the most popular type of concentration for perfumes in general. 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945ED-8FC2-4EFB-923D-E86F9114A2F0}"/>
              </a:ext>
            </a:extLst>
          </p:cNvPr>
          <p:cNvSpPr txBox="1"/>
          <p:nvPr/>
        </p:nvSpPr>
        <p:spPr>
          <a:xfrm>
            <a:off x="52251" y="3873295"/>
            <a:ext cx="41714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dk2"/>
                </a:solidFill>
                <a:latin typeface="Montserrat"/>
              </a:rPr>
              <a:t>The perfume departments with women leading with a 47% followed by Unisex with 33% and Men at 18%.  </a:t>
            </a:r>
          </a:p>
        </p:txBody>
      </p:sp>
      <p:pic>
        <p:nvPicPr>
          <p:cNvPr id="17" name="Google Shape;1388;p73">
            <a:extLst>
              <a:ext uri="{FF2B5EF4-FFF2-40B4-BE49-F238E27FC236}">
                <a16:creationId xmlns:a16="http://schemas.microsoft.com/office/drawing/2014/main" id="{6B0E8598-A109-43BC-8610-9DFC5F56E2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88110">
            <a:off x="-55517" y="-517896"/>
            <a:ext cx="811702" cy="1345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30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5544021-9D52-404C-B6A6-FAB0F99665E5}"/>
              </a:ext>
            </a:extLst>
          </p:cNvPr>
          <p:cNvSpPr/>
          <p:nvPr/>
        </p:nvSpPr>
        <p:spPr>
          <a:xfrm>
            <a:off x="585649" y="3526971"/>
            <a:ext cx="7870374" cy="1062446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C53512B-C76A-41D7-8322-223C3717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68" y="538393"/>
            <a:ext cx="4156710" cy="276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ABB22-6B0E-4B46-B9C5-05CF55E4E43A}"/>
              </a:ext>
            </a:extLst>
          </p:cNvPr>
          <p:cNvSpPr txBox="1"/>
          <p:nvPr/>
        </p:nvSpPr>
        <p:spPr>
          <a:xfrm>
            <a:off x="3624947" y="3627636"/>
            <a:ext cx="4933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dirty="0">
                <a:solidFill>
                  <a:schemeClr val="dk2"/>
                </a:solidFill>
                <a:latin typeface="Montserrat"/>
              </a:rPr>
              <a:t>Most of the perfumes have a price less than 2000 SR. The scents with a high price are (woody, spicy, floral, fruity, and sweet).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AA415-8294-4832-BC6F-6A255E0F0B84}"/>
              </a:ext>
            </a:extLst>
          </p:cNvPr>
          <p:cNvSpPr txBox="1"/>
          <p:nvPr/>
        </p:nvSpPr>
        <p:spPr>
          <a:xfrm>
            <a:off x="768529" y="3704580"/>
            <a:ext cx="2120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0F03"/>
                </a:solidFill>
                <a:effectLst/>
                <a:uLnTx/>
                <a:uFillTx/>
                <a:latin typeface="Libre Baskerville"/>
                <a:sym typeface="Libre Baskerville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9141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E0E057E-1BC1-4418-903C-8CD889C63F7E}"/>
              </a:ext>
            </a:extLst>
          </p:cNvPr>
          <p:cNvSpPr/>
          <p:nvPr/>
        </p:nvSpPr>
        <p:spPr>
          <a:xfrm>
            <a:off x="4572000" y="999080"/>
            <a:ext cx="2440579" cy="24405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sz="2900" b="1" i="0" u="none" strike="noStrike" kern="0" normalizeH="0" baseline="0" noProof="0" dirty="0">
                <a:solidFill>
                  <a:srgbClr val="470F03"/>
                </a:solidFill>
                <a:uLnTx/>
                <a:uFillTx/>
                <a:latin typeface="Libre Baskerville"/>
                <a:cs typeface="Arial"/>
                <a:sym typeface="Libre Baskerville"/>
              </a:rPr>
              <a:t>Insights</a:t>
            </a:r>
            <a:endParaRPr lang="en-US" sz="29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531427-EB67-4F60-A157-4933E5EA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453102"/>
            <a:ext cx="4009616" cy="25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D3803-861B-4BEE-8A56-803845EA174D}"/>
              </a:ext>
            </a:extLst>
          </p:cNvPr>
          <p:cNvSpPr txBox="1"/>
          <p:nvPr/>
        </p:nvSpPr>
        <p:spPr>
          <a:xfrm>
            <a:off x="293914" y="3439659"/>
            <a:ext cx="56627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</a:rPr>
              <a:t>the top left corner of the base notes have a strong correlation, which means those notes are most commonly found together in a perfume bottle. </a:t>
            </a:r>
          </a:p>
        </p:txBody>
      </p:sp>
    </p:spTree>
    <p:extLst>
      <p:ext uri="{BB962C8B-B14F-4D97-AF65-F5344CB8AC3E}">
        <p14:creationId xmlns:p14="http://schemas.microsoft.com/office/powerpoint/2010/main" val="249316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5673293-6DA2-4605-8425-178A6657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57" y="169273"/>
            <a:ext cx="54578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469E6-3BAC-451F-A0F0-D4CFE2D45653}"/>
              </a:ext>
            </a:extLst>
          </p:cNvPr>
          <p:cNvSpPr txBox="1"/>
          <p:nvPr/>
        </p:nvSpPr>
        <p:spPr>
          <a:xfrm>
            <a:off x="-21770" y="3136608"/>
            <a:ext cx="4593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1" i="0" u="none" strike="noStrike" kern="0" normalizeH="0" baseline="0" noProof="0" dirty="0">
                <a:solidFill>
                  <a:srgbClr val="470F03"/>
                </a:solidFill>
                <a:uLnTx/>
                <a:uFillTx/>
                <a:latin typeface="Libre Baskerville"/>
                <a:cs typeface="Arial"/>
                <a:sym typeface="Libre Baskerville"/>
              </a:rPr>
              <a:t>Insights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0FA67-1CC5-4F62-B744-61422FE5B0B7}"/>
              </a:ext>
            </a:extLst>
          </p:cNvPr>
          <p:cNvSpPr txBox="1"/>
          <p:nvPr/>
        </p:nvSpPr>
        <p:spPr>
          <a:xfrm>
            <a:off x="1826622" y="3598273"/>
            <a:ext cx="61591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dk2"/>
                </a:solidFill>
                <a:latin typeface="Montserrat"/>
              </a:rPr>
              <a:t>The middle notes don’t have a strong correlation as much as the base notes do, rose and jasmine seem to be the only ones that are frequently together in a perfume, as they complement each other nicely.  </a:t>
            </a:r>
          </a:p>
        </p:txBody>
      </p:sp>
    </p:spTree>
    <p:extLst>
      <p:ext uri="{BB962C8B-B14F-4D97-AF65-F5344CB8AC3E}">
        <p14:creationId xmlns:p14="http://schemas.microsoft.com/office/powerpoint/2010/main" val="803059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668DE6-4610-4D47-A1F5-81DE59682248}"/>
              </a:ext>
            </a:extLst>
          </p:cNvPr>
          <p:cNvSpPr/>
          <p:nvPr/>
        </p:nvSpPr>
        <p:spPr>
          <a:xfrm>
            <a:off x="3283648" y="1488851"/>
            <a:ext cx="2576705" cy="3148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31E28C0-3119-4973-AC2A-634C5585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12" y="1473151"/>
            <a:ext cx="2334896" cy="314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AE68CD6-A90C-4846-9406-2A6C9A2C5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94" y="1473150"/>
            <a:ext cx="2335868" cy="31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43BC70D-E57E-432C-9846-6B02A7A9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7" y="1473150"/>
            <a:ext cx="2331980" cy="314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2596A-5F31-461C-831E-AB83A9AB7C3E}"/>
              </a:ext>
            </a:extLst>
          </p:cNvPr>
          <p:cNvSpPr txBox="1"/>
          <p:nvPr/>
        </p:nvSpPr>
        <p:spPr>
          <a:xfrm>
            <a:off x="777239" y="184402"/>
            <a:ext cx="1558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1" i="0" u="none" strike="noStrike" kern="0" normalizeH="0" baseline="0" noProof="0" dirty="0">
                <a:solidFill>
                  <a:srgbClr val="470F03"/>
                </a:solidFill>
                <a:uLnTx/>
                <a:uFillTx/>
                <a:latin typeface="Libre Baskerville"/>
                <a:cs typeface="Arial"/>
                <a:sym typeface="Libre Baskerville"/>
              </a:rPr>
              <a:t>Insights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8CF18-9EE3-48E6-9D7E-E1CA2973BE9F}"/>
              </a:ext>
            </a:extLst>
          </p:cNvPr>
          <p:cNvSpPr txBox="1"/>
          <p:nvPr/>
        </p:nvSpPr>
        <p:spPr>
          <a:xfrm>
            <a:off x="5860353" y="119115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 Notes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4A0C9-776F-424A-B897-2872335B8633}"/>
              </a:ext>
            </a:extLst>
          </p:cNvPr>
          <p:cNvSpPr txBox="1"/>
          <p:nvPr/>
        </p:nvSpPr>
        <p:spPr>
          <a:xfrm>
            <a:off x="4066815" y="1165373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Notes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6835-DD0D-47E9-A8EF-FC57F49936BB}"/>
              </a:ext>
            </a:extLst>
          </p:cNvPr>
          <p:cNvSpPr txBox="1"/>
          <p:nvPr/>
        </p:nvSpPr>
        <p:spPr>
          <a:xfrm>
            <a:off x="2090965" y="119115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Notes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55DDC-D0BA-4609-8078-8A304D758FAA}"/>
              </a:ext>
            </a:extLst>
          </p:cNvPr>
          <p:cNvSpPr txBox="1"/>
          <p:nvPr/>
        </p:nvSpPr>
        <p:spPr>
          <a:xfrm>
            <a:off x="1410467" y="600097"/>
            <a:ext cx="6323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</a:rPr>
              <a:t>In these word clouds we can see the most prominent notes in each of the base, middle, and top notes.</a:t>
            </a:r>
          </a:p>
        </p:txBody>
      </p:sp>
    </p:spTree>
    <p:extLst>
      <p:ext uri="{BB962C8B-B14F-4D97-AF65-F5344CB8AC3E}">
        <p14:creationId xmlns:p14="http://schemas.microsoft.com/office/powerpoint/2010/main" val="525092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80A2-D910-425C-8DCF-48A282D6D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769" y="1841201"/>
            <a:ext cx="5582462" cy="10212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78D28-FBC6-4B1E-B45F-A020BF4F9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4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32EF-17F5-419C-8C24-AAD56579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8C5FC-D93A-4951-A95E-FD519BA1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0" y="522175"/>
            <a:ext cx="6668306" cy="41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827834" y="2443053"/>
            <a:ext cx="3388691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1881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76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Pipeline</a:t>
            </a:r>
            <a:endParaRPr dirty="0"/>
          </a:p>
        </p:txBody>
      </p:sp>
      <p:sp>
        <p:nvSpPr>
          <p:cNvPr id="670" name="Google Shape;670;p63"/>
          <p:cNvSpPr/>
          <p:nvPr/>
        </p:nvSpPr>
        <p:spPr>
          <a:xfrm>
            <a:off x="1633593" y="2320620"/>
            <a:ext cx="1425300" cy="10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63"/>
          <p:cNvSpPr txBox="1">
            <a:spLocks noGrp="1"/>
          </p:cNvSpPr>
          <p:nvPr>
            <p:ph type="title" idx="4294967295"/>
          </p:nvPr>
        </p:nvSpPr>
        <p:spPr>
          <a:xfrm>
            <a:off x="1624579" y="2687351"/>
            <a:ext cx="1377777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Considering Data</a:t>
            </a:r>
            <a:endParaRPr sz="1400" dirty="0"/>
          </a:p>
        </p:txBody>
      </p:sp>
      <p:sp>
        <p:nvSpPr>
          <p:cNvPr id="673" name="Google Shape;673;p63"/>
          <p:cNvSpPr txBox="1">
            <a:spLocks noGrp="1"/>
          </p:cNvSpPr>
          <p:nvPr>
            <p:ph type="title" idx="4294967295"/>
          </p:nvPr>
        </p:nvSpPr>
        <p:spPr>
          <a:xfrm>
            <a:off x="5707710" y="1802515"/>
            <a:ext cx="12849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Cold start</a:t>
            </a:r>
            <a:endParaRPr sz="1200" dirty="0"/>
          </a:p>
        </p:txBody>
      </p:sp>
      <p:sp>
        <p:nvSpPr>
          <p:cNvPr id="674" name="Google Shape;674;p63"/>
          <p:cNvSpPr txBox="1">
            <a:spLocks noGrp="1"/>
          </p:cNvSpPr>
          <p:nvPr>
            <p:ph type="title" idx="4294967295"/>
          </p:nvPr>
        </p:nvSpPr>
        <p:spPr>
          <a:xfrm>
            <a:off x="5667681" y="2656762"/>
            <a:ext cx="1957687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Content Filtering</a:t>
            </a:r>
            <a:endParaRPr sz="1200" dirty="0"/>
          </a:p>
        </p:txBody>
      </p:sp>
      <p:sp>
        <p:nvSpPr>
          <p:cNvPr id="675" name="Google Shape;675;p63"/>
          <p:cNvSpPr txBox="1">
            <a:spLocks noGrp="1"/>
          </p:cNvSpPr>
          <p:nvPr>
            <p:ph type="title" idx="4294967295"/>
          </p:nvPr>
        </p:nvSpPr>
        <p:spPr>
          <a:xfrm>
            <a:off x="5707710" y="3601291"/>
            <a:ext cx="215224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 Extraction</a:t>
            </a:r>
            <a:endParaRPr sz="1200" dirty="0"/>
          </a:p>
        </p:txBody>
      </p:sp>
      <p:grpSp>
        <p:nvGrpSpPr>
          <p:cNvPr id="681" name="Google Shape;681;p63"/>
          <p:cNvGrpSpPr/>
          <p:nvPr/>
        </p:nvGrpSpPr>
        <p:grpSpPr>
          <a:xfrm>
            <a:off x="3058894" y="1653120"/>
            <a:ext cx="2040996" cy="1184850"/>
            <a:chOff x="2169919" y="1799363"/>
            <a:chExt cx="2040996" cy="1184850"/>
          </a:xfrm>
        </p:grpSpPr>
        <p:sp>
          <p:nvSpPr>
            <p:cNvPr id="682" name="Google Shape;682;p63"/>
            <p:cNvSpPr/>
            <p:nvPr/>
          </p:nvSpPr>
          <p:spPr>
            <a:xfrm>
              <a:off x="3543415" y="1799363"/>
              <a:ext cx="667500" cy="66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683" name="Google Shape;683;p63"/>
            <p:cNvCxnSpPr>
              <a:stCxn id="682" idx="2"/>
              <a:endCxn id="670" idx="3"/>
            </p:cNvCxnSpPr>
            <p:nvPr/>
          </p:nvCxnSpPr>
          <p:spPr>
            <a:xfrm rot="10800000" flipV="1">
              <a:off x="2169919" y="2133113"/>
              <a:ext cx="1373497" cy="851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4" name="Google Shape;684;p63"/>
          <p:cNvGrpSpPr/>
          <p:nvPr/>
        </p:nvGrpSpPr>
        <p:grpSpPr>
          <a:xfrm>
            <a:off x="3040391" y="2837970"/>
            <a:ext cx="2090050" cy="1316276"/>
            <a:chOff x="2120865" y="2896337"/>
            <a:chExt cx="2090050" cy="1316276"/>
          </a:xfrm>
        </p:grpSpPr>
        <p:sp>
          <p:nvSpPr>
            <p:cNvPr id="685" name="Google Shape;685;p63"/>
            <p:cNvSpPr/>
            <p:nvPr/>
          </p:nvSpPr>
          <p:spPr>
            <a:xfrm>
              <a:off x="3543415" y="3545113"/>
              <a:ext cx="667500" cy="66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686" name="Google Shape;686;p63"/>
            <p:cNvCxnSpPr>
              <a:stCxn id="685" idx="2"/>
              <a:endCxn id="670" idx="3"/>
            </p:cNvCxnSpPr>
            <p:nvPr/>
          </p:nvCxnSpPr>
          <p:spPr>
            <a:xfrm rot="10800000">
              <a:off x="2120865" y="2896337"/>
              <a:ext cx="1422550" cy="9825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7" name="Google Shape;687;p63"/>
          <p:cNvGrpSpPr/>
          <p:nvPr/>
        </p:nvGrpSpPr>
        <p:grpSpPr>
          <a:xfrm>
            <a:off x="3741591" y="2500374"/>
            <a:ext cx="1388850" cy="667500"/>
            <a:chOff x="2822065" y="2637818"/>
            <a:chExt cx="1388850" cy="667500"/>
          </a:xfrm>
        </p:grpSpPr>
        <p:sp>
          <p:nvSpPr>
            <p:cNvPr id="688" name="Google Shape;688;p63"/>
            <p:cNvSpPr/>
            <p:nvPr/>
          </p:nvSpPr>
          <p:spPr>
            <a:xfrm>
              <a:off x="3543415" y="2637818"/>
              <a:ext cx="667500" cy="66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689" name="Google Shape;689;p63"/>
            <p:cNvCxnSpPr>
              <a:cxnSpLocks/>
              <a:stCxn id="688" idx="2"/>
            </p:cNvCxnSpPr>
            <p:nvPr/>
          </p:nvCxnSpPr>
          <p:spPr>
            <a:xfrm flipH="1">
              <a:off x="2822065" y="2971568"/>
              <a:ext cx="72135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1" name="Google Shape;711;p63"/>
          <p:cNvGrpSpPr/>
          <p:nvPr/>
        </p:nvGrpSpPr>
        <p:grpSpPr>
          <a:xfrm>
            <a:off x="4635699" y="2638970"/>
            <a:ext cx="297856" cy="359683"/>
            <a:chOff x="5484593" y="4334117"/>
            <a:chExt cx="392898" cy="474516"/>
          </a:xfrm>
        </p:grpSpPr>
        <p:sp>
          <p:nvSpPr>
            <p:cNvPr id="712" name="Google Shape;712;p63"/>
            <p:cNvSpPr/>
            <p:nvPr/>
          </p:nvSpPr>
          <p:spPr>
            <a:xfrm>
              <a:off x="5550227" y="4471155"/>
              <a:ext cx="220810" cy="156302"/>
            </a:xfrm>
            <a:custGeom>
              <a:avLst/>
              <a:gdLst/>
              <a:ahLst/>
              <a:cxnLst/>
              <a:rect l="l" t="t" r="r" b="b"/>
              <a:pathLst>
                <a:path w="11176" h="7911" extrusionOk="0">
                  <a:moveTo>
                    <a:pt x="8344" y="774"/>
                  </a:moveTo>
                  <a:cubicBezTo>
                    <a:pt x="8805" y="774"/>
                    <a:pt x="9266" y="949"/>
                    <a:pt x="9619" y="1301"/>
                  </a:cubicBezTo>
                  <a:cubicBezTo>
                    <a:pt x="10323" y="2006"/>
                    <a:pt x="10325" y="3149"/>
                    <a:pt x="9622" y="3853"/>
                  </a:cubicBezTo>
                  <a:lnTo>
                    <a:pt x="6863" y="6606"/>
                  </a:lnTo>
                  <a:cubicBezTo>
                    <a:pt x="6511" y="6958"/>
                    <a:pt x="6049" y="7134"/>
                    <a:pt x="5588" y="7134"/>
                  </a:cubicBezTo>
                  <a:cubicBezTo>
                    <a:pt x="5126" y="7134"/>
                    <a:pt x="4665" y="6958"/>
                    <a:pt x="4313" y="6606"/>
                  </a:cubicBezTo>
                  <a:lnTo>
                    <a:pt x="1555" y="3853"/>
                  </a:lnTo>
                  <a:cubicBezTo>
                    <a:pt x="864" y="3146"/>
                    <a:pt x="871" y="2013"/>
                    <a:pt x="1571" y="1314"/>
                  </a:cubicBezTo>
                  <a:cubicBezTo>
                    <a:pt x="1923" y="963"/>
                    <a:pt x="2384" y="787"/>
                    <a:pt x="2846" y="787"/>
                  </a:cubicBezTo>
                  <a:cubicBezTo>
                    <a:pt x="3302" y="787"/>
                    <a:pt x="3759" y="959"/>
                    <a:pt x="4110" y="1304"/>
                  </a:cubicBezTo>
                  <a:lnTo>
                    <a:pt x="5589" y="2781"/>
                  </a:lnTo>
                  <a:lnTo>
                    <a:pt x="7065" y="1304"/>
                  </a:lnTo>
                  <a:cubicBezTo>
                    <a:pt x="7418" y="951"/>
                    <a:pt x="7881" y="774"/>
                    <a:pt x="8344" y="774"/>
                  </a:cubicBezTo>
                  <a:close/>
                  <a:moveTo>
                    <a:pt x="8335" y="1"/>
                  </a:moveTo>
                  <a:cubicBezTo>
                    <a:pt x="7652" y="1"/>
                    <a:pt x="6998" y="271"/>
                    <a:pt x="6516" y="754"/>
                  </a:cubicBezTo>
                  <a:lnTo>
                    <a:pt x="5587" y="1683"/>
                  </a:lnTo>
                  <a:lnTo>
                    <a:pt x="4658" y="754"/>
                  </a:lnTo>
                  <a:cubicBezTo>
                    <a:pt x="4153" y="252"/>
                    <a:pt x="3492" y="1"/>
                    <a:pt x="2832" y="1"/>
                  </a:cubicBezTo>
                  <a:cubicBezTo>
                    <a:pt x="2172" y="1"/>
                    <a:pt x="1511" y="252"/>
                    <a:pt x="1006" y="754"/>
                  </a:cubicBezTo>
                  <a:cubicBezTo>
                    <a:pt x="0" y="1760"/>
                    <a:pt x="0" y="3397"/>
                    <a:pt x="1006" y="4403"/>
                  </a:cubicBezTo>
                  <a:lnTo>
                    <a:pt x="3763" y="7156"/>
                  </a:lnTo>
                  <a:cubicBezTo>
                    <a:pt x="4266" y="7659"/>
                    <a:pt x="4927" y="7911"/>
                    <a:pt x="5587" y="7911"/>
                  </a:cubicBezTo>
                  <a:cubicBezTo>
                    <a:pt x="6247" y="7911"/>
                    <a:pt x="6908" y="7659"/>
                    <a:pt x="7411" y="7156"/>
                  </a:cubicBezTo>
                  <a:lnTo>
                    <a:pt x="10168" y="4401"/>
                  </a:lnTo>
                  <a:cubicBezTo>
                    <a:pt x="11175" y="3397"/>
                    <a:pt x="11175" y="1760"/>
                    <a:pt x="10171" y="756"/>
                  </a:cubicBezTo>
                  <a:cubicBezTo>
                    <a:pt x="9697" y="276"/>
                    <a:pt x="9033" y="1"/>
                    <a:pt x="8346" y="1"/>
                  </a:cubicBezTo>
                  <a:cubicBezTo>
                    <a:pt x="8342" y="1"/>
                    <a:pt x="8338" y="1"/>
                    <a:pt x="8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5517746" y="4711663"/>
              <a:ext cx="51053" cy="15352"/>
            </a:xfrm>
            <a:custGeom>
              <a:avLst/>
              <a:gdLst/>
              <a:ahLst/>
              <a:cxnLst/>
              <a:rect l="l" t="t" r="r" b="b"/>
              <a:pathLst>
                <a:path w="2584" h="777" extrusionOk="0">
                  <a:moveTo>
                    <a:pt x="1" y="1"/>
                  </a:moveTo>
                  <a:lnTo>
                    <a:pt x="1" y="776"/>
                  </a:lnTo>
                  <a:lnTo>
                    <a:pt x="2583" y="776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5517746" y="4752482"/>
              <a:ext cx="188803" cy="15332"/>
            </a:xfrm>
            <a:custGeom>
              <a:avLst/>
              <a:gdLst/>
              <a:ahLst/>
              <a:cxnLst/>
              <a:rect l="l" t="t" r="r" b="b"/>
              <a:pathLst>
                <a:path w="9556" h="776" extrusionOk="0">
                  <a:moveTo>
                    <a:pt x="1" y="1"/>
                  </a:moveTo>
                  <a:lnTo>
                    <a:pt x="1" y="776"/>
                  </a:lnTo>
                  <a:lnTo>
                    <a:pt x="9556" y="77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5777952" y="4711663"/>
              <a:ext cx="25546" cy="15352"/>
            </a:xfrm>
            <a:custGeom>
              <a:avLst/>
              <a:gdLst/>
              <a:ahLst/>
              <a:cxnLst/>
              <a:rect l="l" t="t" r="r" b="b"/>
              <a:pathLst>
                <a:path w="1293" h="777" extrusionOk="0">
                  <a:moveTo>
                    <a:pt x="1" y="1"/>
                  </a:moveTo>
                  <a:lnTo>
                    <a:pt x="1" y="776"/>
                  </a:lnTo>
                  <a:lnTo>
                    <a:pt x="1293" y="77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5737153" y="4711663"/>
              <a:ext cx="25527" cy="15352"/>
            </a:xfrm>
            <a:custGeom>
              <a:avLst/>
              <a:gdLst/>
              <a:ahLst/>
              <a:cxnLst/>
              <a:rect l="l" t="t" r="r" b="b"/>
              <a:pathLst>
                <a:path w="1292" h="777" extrusionOk="0">
                  <a:moveTo>
                    <a:pt x="0" y="1"/>
                  </a:moveTo>
                  <a:lnTo>
                    <a:pt x="0" y="776"/>
                  </a:lnTo>
                  <a:lnTo>
                    <a:pt x="1292" y="776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5777952" y="4752482"/>
              <a:ext cx="25546" cy="15332"/>
            </a:xfrm>
            <a:custGeom>
              <a:avLst/>
              <a:gdLst/>
              <a:ahLst/>
              <a:cxnLst/>
              <a:rect l="l" t="t" r="r" b="b"/>
              <a:pathLst>
                <a:path w="1293" h="776" extrusionOk="0">
                  <a:moveTo>
                    <a:pt x="1" y="1"/>
                  </a:moveTo>
                  <a:lnTo>
                    <a:pt x="1" y="776"/>
                  </a:lnTo>
                  <a:lnTo>
                    <a:pt x="1293" y="776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5550247" y="4471135"/>
              <a:ext cx="220790" cy="156321"/>
            </a:xfrm>
            <a:custGeom>
              <a:avLst/>
              <a:gdLst/>
              <a:ahLst/>
              <a:cxnLst/>
              <a:rect l="l" t="t" r="r" b="b"/>
              <a:pathLst>
                <a:path w="11175" h="7912" extrusionOk="0">
                  <a:moveTo>
                    <a:pt x="8343" y="775"/>
                  </a:moveTo>
                  <a:cubicBezTo>
                    <a:pt x="8804" y="775"/>
                    <a:pt x="9265" y="950"/>
                    <a:pt x="9618" y="1302"/>
                  </a:cubicBezTo>
                  <a:cubicBezTo>
                    <a:pt x="10324" y="2007"/>
                    <a:pt x="10324" y="3148"/>
                    <a:pt x="9621" y="3854"/>
                  </a:cubicBezTo>
                  <a:lnTo>
                    <a:pt x="6862" y="6607"/>
                  </a:lnTo>
                  <a:cubicBezTo>
                    <a:pt x="6510" y="6959"/>
                    <a:pt x="6048" y="7135"/>
                    <a:pt x="5587" y="7135"/>
                  </a:cubicBezTo>
                  <a:cubicBezTo>
                    <a:pt x="5125" y="7135"/>
                    <a:pt x="4664" y="6959"/>
                    <a:pt x="4312" y="6607"/>
                  </a:cubicBezTo>
                  <a:lnTo>
                    <a:pt x="1554" y="3854"/>
                  </a:lnTo>
                  <a:cubicBezTo>
                    <a:pt x="850" y="3150"/>
                    <a:pt x="851" y="2007"/>
                    <a:pt x="1557" y="1302"/>
                  </a:cubicBezTo>
                  <a:cubicBezTo>
                    <a:pt x="1910" y="950"/>
                    <a:pt x="2371" y="775"/>
                    <a:pt x="2832" y="775"/>
                  </a:cubicBezTo>
                  <a:cubicBezTo>
                    <a:pt x="3294" y="775"/>
                    <a:pt x="3756" y="952"/>
                    <a:pt x="4109" y="1305"/>
                  </a:cubicBezTo>
                  <a:lnTo>
                    <a:pt x="5588" y="2782"/>
                  </a:lnTo>
                  <a:lnTo>
                    <a:pt x="7064" y="1305"/>
                  </a:lnTo>
                  <a:cubicBezTo>
                    <a:pt x="7417" y="952"/>
                    <a:pt x="7880" y="775"/>
                    <a:pt x="8343" y="775"/>
                  </a:cubicBezTo>
                  <a:close/>
                  <a:moveTo>
                    <a:pt x="2831" y="0"/>
                  </a:moveTo>
                  <a:cubicBezTo>
                    <a:pt x="2170" y="0"/>
                    <a:pt x="1508" y="252"/>
                    <a:pt x="1005" y="755"/>
                  </a:cubicBezTo>
                  <a:cubicBezTo>
                    <a:pt x="1" y="1764"/>
                    <a:pt x="1" y="3395"/>
                    <a:pt x="1005" y="4404"/>
                  </a:cubicBezTo>
                  <a:lnTo>
                    <a:pt x="3762" y="7157"/>
                  </a:lnTo>
                  <a:cubicBezTo>
                    <a:pt x="4265" y="7660"/>
                    <a:pt x="4926" y="7912"/>
                    <a:pt x="5586" y="7912"/>
                  </a:cubicBezTo>
                  <a:cubicBezTo>
                    <a:pt x="6246" y="7912"/>
                    <a:pt x="6907" y="7660"/>
                    <a:pt x="7410" y="7157"/>
                  </a:cubicBezTo>
                  <a:lnTo>
                    <a:pt x="10167" y="4402"/>
                  </a:lnTo>
                  <a:cubicBezTo>
                    <a:pt x="11174" y="3397"/>
                    <a:pt x="11174" y="1761"/>
                    <a:pt x="10170" y="757"/>
                  </a:cubicBezTo>
                  <a:cubicBezTo>
                    <a:pt x="9696" y="277"/>
                    <a:pt x="9032" y="2"/>
                    <a:pt x="8345" y="2"/>
                  </a:cubicBezTo>
                  <a:cubicBezTo>
                    <a:pt x="8341" y="2"/>
                    <a:pt x="8337" y="2"/>
                    <a:pt x="8334" y="2"/>
                  </a:cubicBezTo>
                  <a:cubicBezTo>
                    <a:pt x="7651" y="2"/>
                    <a:pt x="6997" y="272"/>
                    <a:pt x="6515" y="755"/>
                  </a:cubicBezTo>
                  <a:lnTo>
                    <a:pt x="5586" y="1684"/>
                  </a:lnTo>
                  <a:lnTo>
                    <a:pt x="4657" y="755"/>
                  </a:lnTo>
                  <a:cubicBezTo>
                    <a:pt x="4154" y="252"/>
                    <a:pt x="3492" y="0"/>
                    <a:pt x="2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5583657" y="4498282"/>
              <a:ext cx="30802" cy="30861"/>
            </a:xfrm>
            <a:custGeom>
              <a:avLst/>
              <a:gdLst/>
              <a:ahLst/>
              <a:cxnLst/>
              <a:rect l="l" t="t" r="r" b="b"/>
              <a:pathLst>
                <a:path w="1559" h="1562" extrusionOk="0">
                  <a:moveTo>
                    <a:pt x="1556" y="1"/>
                  </a:moveTo>
                  <a:cubicBezTo>
                    <a:pt x="1293" y="8"/>
                    <a:pt x="1035" y="73"/>
                    <a:pt x="799" y="189"/>
                  </a:cubicBezTo>
                  <a:cubicBezTo>
                    <a:pt x="284" y="448"/>
                    <a:pt x="1" y="935"/>
                    <a:pt x="1" y="1561"/>
                  </a:cubicBezTo>
                  <a:lnTo>
                    <a:pt x="778" y="1561"/>
                  </a:lnTo>
                  <a:cubicBezTo>
                    <a:pt x="778" y="1233"/>
                    <a:pt x="889" y="1019"/>
                    <a:pt x="1129" y="893"/>
                  </a:cubicBezTo>
                  <a:cubicBezTo>
                    <a:pt x="1262" y="825"/>
                    <a:pt x="1410" y="786"/>
                    <a:pt x="1559" y="779"/>
                  </a:cubicBezTo>
                  <a:lnTo>
                    <a:pt x="1556" y="390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5484593" y="4334117"/>
              <a:ext cx="392898" cy="474516"/>
            </a:xfrm>
            <a:custGeom>
              <a:avLst/>
              <a:gdLst/>
              <a:ahLst/>
              <a:cxnLst/>
              <a:rect l="l" t="t" r="r" b="b"/>
              <a:pathLst>
                <a:path w="19886" h="24017" extrusionOk="0">
                  <a:moveTo>
                    <a:pt x="19109" y="777"/>
                  </a:moveTo>
                  <a:lnTo>
                    <a:pt x="19109" y="21950"/>
                  </a:lnTo>
                  <a:lnTo>
                    <a:pt x="17820" y="21950"/>
                  </a:lnTo>
                  <a:lnTo>
                    <a:pt x="17820" y="2066"/>
                  </a:lnTo>
                  <a:lnTo>
                    <a:pt x="2326" y="2066"/>
                  </a:lnTo>
                  <a:lnTo>
                    <a:pt x="2326" y="777"/>
                  </a:lnTo>
                  <a:close/>
                  <a:moveTo>
                    <a:pt x="17043" y="2843"/>
                  </a:moveTo>
                  <a:lnTo>
                    <a:pt x="17043" y="23241"/>
                  </a:lnTo>
                  <a:lnTo>
                    <a:pt x="776" y="23241"/>
                  </a:lnTo>
                  <a:lnTo>
                    <a:pt x="776" y="2843"/>
                  </a:lnTo>
                  <a:close/>
                  <a:moveTo>
                    <a:pt x="1550" y="0"/>
                  </a:moveTo>
                  <a:lnTo>
                    <a:pt x="1550" y="2066"/>
                  </a:lnTo>
                  <a:lnTo>
                    <a:pt x="1" y="2066"/>
                  </a:lnTo>
                  <a:lnTo>
                    <a:pt x="1" y="24017"/>
                  </a:lnTo>
                  <a:lnTo>
                    <a:pt x="17820" y="24017"/>
                  </a:lnTo>
                  <a:lnTo>
                    <a:pt x="17820" y="22726"/>
                  </a:lnTo>
                  <a:lnTo>
                    <a:pt x="19886" y="22726"/>
                  </a:lnTo>
                  <a:lnTo>
                    <a:pt x="19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5520295" y="4410658"/>
              <a:ext cx="280655" cy="270441"/>
            </a:xfrm>
            <a:custGeom>
              <a:avLst/>
              <a:gdLst/>
              <a:ahLst/>
              <a:cxnLst/>
              <a:rect l="l" t="t" r="r" b="b"/>
              <a:pathLst>
                <a:path w="14205" h="13688" extrusionOk="0">
                  <a:moveTo>
                    <a:pt x="13429" y="776"/>
                  </a:moveTo>
                  <a:lnTo>
                    <a:pt x="13429" y="1548"/>
                  </a:lnTo>
                  <a:lnTo>
                    <a:pt x="13428" y="1550"/>
                  </a:lnTo>
                  <a:lnTo>
                    <a:pt x="8135" y="1550"/>
                  </a:lnTo>
                  <a:lnTo>
                    <a:pt x="8135" y="2325"/>
                  </a:lnTo>
                  <a:lnTo>
                    <a:pt x="13428" y="2325"/>
                  </a:lnTo>
                  <a:lnTo>
                    <a:pt x="13428" y="12910"/>
                  </a:lnTo>
                  <a:lnTo>
                    <a:pt x="778" y="12910"/>
                  </a:lnTo>
                  <a:lnTo>
                    <a:pt x="778" y="12139"/>
                  </a:lnTo>
                  <a:lnTo>
                    <a:pt x="5554" y="12139"/>
                  </a:lnTo>
                  <a:lnTo>
                    <a:pt x="5554" y="11360"/>
                  </a:lnTo>
                  <a:lnTo>
                    <a:pt x="778" y="11360"/>
                  </a:lnTo>
                  <a:lnTo>
                    <a:pt x="778" y="776"/>
                  </a:lnTo>
                  <a:close/>
                  <a:moveTo>
                    <a:pt x="1" y="0"/>
                  </a:moveTo>
                  <a:lnTo>
                    <a:pt x="1" y="13688"/>
                  </a:lnTo>
                  <a:lnTo>
                    <a:pt x="14205" y="13688"/>
                  </a:lnTo>
                  <a:lnTo>
                    <a:pt x="142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0" name="Google Shape;730;p63"/>
          <p:cNvGrpSpPr/>
          <p:nvPr/>
        </p:nvGrpSpPr>
        <p:grpSpPr>
          <a:xfrm>
            <a:off x="4620161" y="1788167"/>
            <a:ext cx="291958" cy="355745"/>
            <a:chOff x="5491054" y="2963757"/>
            <a:chExt cx="389381" cy="474516"/>
          </a:xfrm>
        </p:grpSpPr>
        <p:sp>
          <p:nvSpPr>
            <p:cNvPr id="731" name="Google Shape;731;p63"/>
            <p:cNvSpPr/>
            <p:nvPr/>
          </p:nvSpPr>
          <p:spPr>
            <a:xfrm>
              <a:off x="5491054" y="2963757"/>
              <a:ext cx="389381" cy="474516"/>
            </a:xfrm>
            <a:custGeom>
              <a:avLst/>
              <a:gdLst/>
              <a:ahLst/>
              <a:cxnLst/>
              <a:rect l="l" t="t" r="r" b="b"/>
              <a:pathLst>
                <a:path w="19708" h="24017" extrusionOk="0">
                  <a:moveTo>
                    <a:pt x="11821" y="748"/>
                  </a:moveTo>
                  <a:cubicBezTo>
                    <a:pt x="12126" y="748"/>
                    <a:pt x="12431" y="864"/>
                    <a:pt x="12664" y="1097"/>
                  </a:cubicBezTo>
                  <a:cubicBezTo>
                    <a:pt x="12887" y="1318"/>
                    <a:pt x="13012" y="1619"/>
                    <a:pt x="13010" y="1933"/>
                  </a:cubicBezTo>
                  <a:cubicBezTo>
                    <a:pt x="13013" y="2250"/>
                    <a:pt x="12887" y="2554"/>
                    <a:pt x="12663" y="2778"/>
                  </a:cubicBezTo>
                  <a:lnTo>
                    <a:pt x="10697" y="4744"/>
                  </a:lnTo>
                  <a:cubicBezTo>
                    <a:pt x="10464" y="4975"/>
                    <a:pt x="10160" y="5090"/>
                    <a:pt x="9855" y="5090"/>
                  </a:cubicBezTo>
                  <a:cubicBezTo>
                    <a:pt x="9550" y="5090"/>
                    <a:pt x="9245" y="4975"/>
                    <a:pt x="9012" y="4744"/>
                  </a:cubicBezTo>
                  <a:lnTo>
                    <a:pt x="7046" y="2778"/>
                  </a:lnTo>
                  <a:cubicBezTo>
                    <a:pt x="6822" y="2554"/>
                    <a:pt x="6697" y="2250"/>
                    <a:pt x="6699" y="1933"/>
                  </a:cubicBezTo>
                  <a:cubicBezTo>
                    <a:pt x="6697" y="1619"/>
                    <a:pt x="6823" y="1317"/>
                    <a:pt x="7046" y="1097"/>
                  </a:cubicBezTo>
                  <a:cubicBezTo>
                    <a:pt x="7279" y="866"/>
                    <a:pt x="7584" y="750"/>
                    <a:pt x="7889" y="750"/>
                  </a:cubicBezTo>
                  <a:cubicBezTo>
                    <a:pt x="8194" y="750"/>
                    <a:pt x="8499" y="866"/>
                    <a:pt x="8733" y="1097"/>
                  </a:cubicBezTo>
                  <a:lnTo>
                    <a:pt x="9855" y="2220"/>
                  </a:lnTo>
                  <a:lnTo>
                    <a:pt x="10978" y="1097"/>
                  </a:lnTo>
                  <a:cubicBezTo>
                    <a:pt x="11211" y="864"/>
                    <a:pt x="11516" y="748"/>
                    <a:pt x="11821" y="748"/>
                  </a:cubicBezTo>
                  <a:close/>
                  <a:moveTo>
                    <a:pt x="12949" y="3549"/>
                  </a:moveTo>
                  <a:cubicBezTo>
                    <a:pt x="15247" y="4712"/>
                    <a:pt x="16715" y="7087"/>
                    <a:pt x="16715" y="9672"/>
                  </a:cubicBezTo>
                  <a:cubicBezTo>
                    <a:pt x="16712" y="9989"/>
                    <a:pt x="16689" y="10306"/>
                    <a:pt x="16643" y="10620"/>
                  </a:cubicBezTo>
                  <a:lnTo>
                    <a:pt x="16585" y="11045"/>
                  </a:lnTo>
                  <a:lnTo>
                    <a:pt x="17463" y="11045"/>
                  </a:lnTo>
                  <a:cubicBezTo>
                    <a:pt x="18289" y="11045"/>
                    <a:pt x="18959" y="11715"/>
                    <a:pt x="18960" y="12541"/>
                  </a:cubicBezTo>
                  <a:lnTo>
                    <a:pt x="18960" y="13790"/>
                  </a:lnTo>
                  <a:lnTo>
                    <a:pt x="16340" y="13790"/>
                  </a:lnTo>
                  <a:lnTo>
                    <a:pt x="16340" y="14537"/>
                  </a:lnTo>
                  <a:lnTo>
                    <a:pt x="17432" y="14537"/>
                  </a:lnTo>
                  <a:lnTo>
                    <a:pt x="16742" y="23269"/>
                  </a:lnTo>
                  <a:lnTo>
                    <a:pt x="2966" y="23269"/>
                  </a:lnTo>
                  <a:lnTo>
                    <a:pt x="2475" y="17031"/>
                  </a:lnTo>
                  <a:lnTo>
                    <a:pt x="14097" y="17031"/>
                  </a:lnTo>
                  <a:lnTo>
                    <a:pt x="14097" y="16283"/>
                  </a:lnTo>
                  <a:lnTo>
                    <a:pt x="2415" y="16283"/>
                  </a:lnTo>
                  <a:lnTo>
                    <a:pt x="2278" y="14537"/>
                  </a:lnTo>
                  <a:lnTo>
                    <a:pt x="14097" y="14537"/>
                  </a:lnTo>
                  <a:lnTo>
                    <a:pt x="14097" y="13790"/>
                  </a:lnTo>
                  <a:lnTo>
                    <a:pt x="750" y="13790"/>
                  </a:lnTo>
                  <a:lnTo>
                    <a:pt x="750" y="12541"/>
                  </a:lnTo>
                  <a:cubicBezTo>
                    <a:pt x="750" y="11715"/>
                    <a:pt x="1420" y="11045"/>
                    <a:pt x="2246" y="11044"/>
                  </a:cubicBezTo>
                  <a:lnTo>
                    <a:pt x="2945" y="11044"/>
                  </a:lnTo>
                  <a:cubicBezTo>
                    <a:pt x="3233" y="11044"/>
                    <a:pt x="3367" y="11174"/>
                    <a:pt x="3599" y="11424"/>
                  </a:cubicBezTo>
                  <a:cubicBezTo>
                    <a:pt x="3842" y="11685"/>
                    <a:pt x="4174" y="12042"/>
                    <a:pt x="4801" y="12042"/>
                  </a:cubicBezTo>
                  <a:cubicBezTo>
                    <a:pt x="5428" y="12042"/>
                    <a:pt x="5760" y="11686"/>
                    <a:pt x="6001" y="11426"/>
                  </a:cubicBezTo>
                  <a:cubicBezTo>
                    <a:pt x="6236" y="11176"/>
                    <a:pt x="6370" y="11044"/>
                    <a:pt x="6661" y="11044"/>
                  </a:cubicBezTo>
                  <a:cubicBezTo>
                    <a:pt x="6949" y="11044"/>
                    <a:pt x="7083" y="11174"/>
                    <a:pt x="7316" y="11424"/>
                  </a:cubicBezTo>
                  <a:cubicBezTo>
                    <a:pt x="7558" y="11685"/>
                    <a:pt x="7891" y="12042"/>
                    <a:pt x="8517" y="12042"/>
                  </a:cubicBezTo>
                  <a:cubicBezTo>
                    <a:pt x="9145" y="12042"/>
                    <a:pt x="9478" y="11685"/>
                    <a:pt x="9719" y="11424"/>
                  </a:cubicBezTo>
                  <a:cubicBezTo>
                    <a:pt x="9952" y="11176"/>
                    <a:pt x="10087" y="11044"/>
                    <a:pt x="10373" y="11044"/>
                  </a:cubicBezTo>
                  <a:cubicBezTo>
                    <a:pt x="10664" y="11044"/>
                    <a:pt x="10800" y="11176"/>
                    <a:pt x="11033" y="11426"/>
                  </a:cubicBezTo>
                  <a:cubicBezTo>
                    <a:pt x="11276" y="11686"/>
                    <a:pt x="11608" y="12042"/>
                    <a:pt x="12235" y="12042"/>
                  </a:cubicBezTo>
                  <a:cubicBezTo>
                    <a:pt x="12864" y="12042"/>
                    <a:pt x="13198" y="11685"/>
                    <a:pt x="13441" y="11423"/>
                  </a:cubicBezTo>
                  <a:cubicBezTo>
                    <a:pt x="13674" y="11174"/>
                    <a:pt x="13809" y="11045"/>
                    <a:pt x="14095" y="11045"/>
                  </a:cubicBezTo>
                  <a:lnTo>
                    <a:pt x="14095" y="10296"/>
                  </a:lnTo>
                  <a:cubicBezTo>
                    <a:pt x="13470" y="10296"/>
                    <a:pt x="13137" y="10653"/>
                    <a:pt x="12894" y="10914"/>
                  </a:cubicBezTo>
                  <a:cubicBezTo>
                    <a:pt x="12660" y="11164"/>
                    <a:pt x="12525" y="11294"/>
                    <a:pt x="12235" y="11294"/>
                  </a:cubicBezTo>
                  <a:cubicBezTo>
                    <a:pt x="11947" y="11294"/>
                    <a:pt x="11812" y="11164"/>
                    <a:pt x="11581" y="10915"/>
                  </a:cubicBezTo>
                  <a:cubicBezTo>
                    <a:pt x="11336" y="10655"/>
                    <a:pt x="11004" y="10296"/>
                    <a:pt x="10373" y="10296"/>
                  </a:cubicBezTo>
                  <a:cubicBezTo>
                    <a:pt x="9747" y="10296"/>
                    <a:pt x="9415" y="10653"/>
                    <a:pt x="9171" y="10915"/>
                  </a:cubicBezTo>
                  <a:cubicBezTo>
                    <a:pt x="8939" y="11164"/>
                    <a:pt x="8805" y="11294"/>
                    <a:pt x="8517" y="11294"/>
                  </a:cubicBezTo>
                  <a:cubicBezTo>
                    <a:pt x="8231" y="11294"/>
                    <a:pt x="8096" y="11164"/>
                    <a:pt x="7863" y="10915"/>
                  </a:cubicBezTo>
                  <a:cubicBezTo>
                    <a:pt x="7622" y="10653"/>
                    <a:pt x="7289" y="10296"/>
                    <a:pt x="6661" y="10296"/>
                  </a:cubicBezTo>
                  <a:cubicBezTo>
                    <a:pt x="6032" y="10296"/>
                    <a:pt x="5698" y="10653"/>
                    <a:pt x="5455" y="10915"/>
                  </a:cubicBezTo>
                  <a:cubicBezTo>
                    <a:pt x="5223" y="11164"/>
                    <a:pt x="5087" y="11294"/>
                    <a:pt x="4801" y="11294"/>
                  </a:cubicBezTo>
                  <a:cubicBezTo>
                    <a:pt x="4514" y="11294"/>
                    <a:pt x="4378" y="11164"/>
                    <a:pt x="4147" y="10914"/>
                  </a:cubicBezTo>
                  <a:cubicBezTo>
                    <a:pt x="3915" y="10665"/>
                    <a:pt x="3601" y="10329"/>
                    <a:pt x="3029" y="10299"/>
                  </a:cubicBezTo>
                  <a:cubicBezTo>
                    <a:pt x="3007" y="10091"/>
                    <a:pt x="2995" y="9882"/>
                    <a:pt x="2994" y="9672"/>
                  </a:cubicBezTo>
                  <a:cubicBezTo>
                    <a:pt x="2994" y="7087"/>
                    <a:pt x="4464" y="4712"/>
                    <a:pt x="6759" y="3550"/>
                  </a:cubicBezTo>
                  <a:lnTo>
                    <a:pt x="8482" y="5272"/>
                  </a:lnTo>
                  <a:cubicBezTo>
                    <a:pt x="8862" y="5649"/>
                    <a:pt x="9359" y="5838"/>
                    <a:pt x="9855" y="5838"/>
                  </a:cubicBezTo>
                  <a:cubicBezTo>
                    <a:pt x="10351" y="5838"/>
                    <a:pt x="10847" y="5649"/>
                    <a:pt x="11226" y="5272"/>
                  </a:cubicBezTo>
                  <a:lnTo>
                    <a:pt x="12949" y="3549"/>
                  </a:lnTo>
                  <a:close/>
                  <a:moveTo>
                    <a:pt x="7890" y="0"/>
                  </a:moveTo>
                  <a:cubicBezTo>
                    <a:pt x="7463" y="0"/>
                    <a:pt x="7035" y="140"/>
                    <a:pt x="6680" y="424"/>
                  </a:cubicBezTo>
                  <a:cubicBezTo>
                    <a:pt x="5909" y="1041"/>
                    <a:pt x="5724" y="2137"/>
                    <a:pt x="6250" y="2973"/>
                  </a:cubicBezTo>
                  <a:cubicBezTo>
                    <a:pt x="3802" y="4293"/>
                    <a:pt x="2246" y="6872"/>
                    <a:pt x="2246" y="9672"/>
                  </a:cubicBezTo>
                  <a:cubicBezTo>
                    <a:pt x="2246" y="9874"/>
                    <a:pt x="2256" y="10078"/>
                    <a:pt x="2275" y="10297"/>
                  </a:cubicBezTo>
                  <a:lnTo>
                    <a:pt x="2246" y="10297"/>
                  </a:lnTo>
                  <a:cubicBezTo>
                    <a:pt x="1006" y="10297"/>
                    <a:pt x="2" y="11303"/>
                    <a:pt x="1" y="12543"/>
                  </a:cubicBezTo>
                  <a:lnTo>
                    <a:pt x="1" y="14537"/>
                  </a:lnTo>
                  <a:lnTo>
                    <a:pt x="1526" y="14537"/>
                  </a:lnTo>
                  <a:lnTo>
                    <a:pt x="2275" y="24017"/>
                  </a:lnTo>
                  <a:lnTo>
                    <a:pt x="17435" y="24017"/>
                  </a:lnTo>
                  <a:lnTo>
                    <a:pt x="18183" y="14537"/>
                  </a:lnTo>
                  <a:lnTo>
                    <a:pt x="19708" y="14537"/>
                  </a:lnTo>
                  <a:lnTo>
                    <a:pt x="19708" y="12543"/>
                  </a:lnTo>
                  <a:cubicBezTo>
                    <a:pt x="19706" y="11303"/>
                    <a:pt x="18702" y="10297"/>
                    <a:pt x="17463" y="10297"/>
                  </a:cubicBezTo>
                  <a:lnTo>
                    <a:pt x="17434" y="10297"/>
                  </a:lnTo>
                  <a:cubicBezTo>
                    <a:pt x="17454" y="10078"/>
                    <a:pt x="17463" y="9874"/>
                    <a:pt x="17463" y="9672"/>
                  </a:cubicBezTo>
                  <a:cubicBezTo>
                    <a:pt x="17463" y="6872"/>
                    <a:pt x="15906" y="4293"/>
                    <a:pt x="13460" y="2973"/>
                  </a:cubicBezTo>
                  <a:cubicBezTo>
                    <a:pt x="13987" y="2137"/>
                    <a:pt x="13801" y="1041"/>
                    <a:pt x="13029" y="424"/>
                  </a:cubicBezTo>
                  <a:cubicBezTo>
                    <a:pt x="12674" y="140"/>
                    <a:pt x="12246" y="0"/>
                    <a:pt x="11820" y="0"/>
                  </a:cubicBezTo>
                  <a:cubicBezTo>
                    <a:pt x="11321" y="0"/>
                    <a:pt x="10825" y="192"/>
                    <a:pt x="10448" y="568"/>
                  </a:cubicBezTo>
                  <a:lnTo>
                    <a:pt x="9855" y="1162"/>
                  </a:lnTo>
                  <a:lnTo>
                    <a:pt x="9261" y="568"/>
                  </a:lnTo>
                  <a:cubicBezTo>
                    <a:pt x="8885" y="192"/>
                    <a:pt x="8388" y="0"/>
                    <a:pt x="7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5636173" y="2991911"/>
              <a:ext cx="99183" cy="60063"/>
            </a:xfrm>
            <a:custGeom>
              <a:avLst/>
              <a:gdLst/>
              <a:ahLst/>
              <a:cxnLst/>
              <a:rect l="l" t="t" r="r" b="b"/>
              <a:pathLst>
                <a:path w="5020" h="3040" extrusionOk="0">
                  <a:moveTo>
                    <a:pt x="530" y="0"/>
                  </a:moveTo>
                  <a:lnTo>
                    <a:pt x="0" y="530"/>
                  </a:lnTo>
                  <a:lnTo>
                    <a:pt x="2510" y="3040"/>
                  </a:lnTo>
                  <a:lnTo>
                    <a:pt x="5020" y="530"/>
                  </a:lnTo>
                  <a:lnTo>
                    <a:pt x="4490" y="0"/>
                  </a:lnTo>
                  <a:lnTo>
                    <a:pt x="2510" y="1981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5784334" y="3285468"/>
              <a:ext cx="24657" cy="14798"/>
            </a:xfrm>
            <a:custGeom>
              <a:avLst/>
              <a:gdLst/>
              <a:ahLst/>
              <a:cxnLst/>
              <a:rect l="l" t="t" r="r" b="b"/>
              <a:pathLst>
                <a:path w="1248" h="749" extrusionOk="0">
                  <a:moveTo>
                    <a:pt x="0" y="0"/>
                  </a:moveTo>
                  <a:lnTo>
                    <a:pt x="0" y="748"/>
                  </a:lnTo>
                  <a:lnTo>
                    <a:pt x="1247" y="74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5582235" y="3127764"/>
              <a:ext cx="24657" cy="14798"/>
            </a:xfrm>
            <a:custGeom>
              <a:avLst/>
              <a:gdLst/>
              <a:ahLst/>
              <a:cxnLst/>
              <a:rect l="l" t="t" r="r" b="b"/>
              <a:pathLst>
                <a:path w="1248" h="749" extrusionOk="0">
                  <a:moveTo>
                    <a:pt x="0" y="0"/>
                  </a:moveTo>
                  <a:lnTo>
                    <a:pt x="0" y="748"/>
                  </a:lnTo>
                  <a:lnTo>
                    <a:pt x="1247" y="74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5621671" y="3088308"/>
              <a:ext cx="24657" cy="14838"/>
            </a:xfrm>
            <a:custGeom>
              <a:avLst/>
              <a:gdLst/>
              <a:ahLst/>
              <a:cxnLst/>
              <a:rect l="l" t="t" r="r" b="b"/>
              <a:pathLst>
                <a:path w="1248" h="751" extrusionOk="0">
                  <a:moveTo>
                    <a:pt x="1" y="1"/>
                  </a:moveTo>
                  <a:lnTo>
                    <a:pt x="1" y="750"/>
                  </a:lnTo>
                  <a:lnTo>
                    <a:pt x="1248" y="75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5670946" y="3127764"/>
              <a:ext cx="24697" cy="14798"/>
            </a:xfrm>
            <a:custGeom>
              <a:avLst/>
              <a:gdLst/>
              <a:ahLst/>
              <a:cxnLst/>
              <a:rect l="l" t="t" r="r" b="b"/>
              <a:pathLst>
                <a:path w="1250" h="749" extrusionOk="0">
                  <a:moveTo>
                    <a:pt x="1" y="0"/>
                  </a:moveTo>
                  <a:lnTo>
                    <a:pt x="1" y="748"/>
                  </a:lnTo>
                  <a:lnTo>
                    <a:pt x="1249" y="748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5710401" y="3088308"/>
              <a:ext cx="24638" cy="14838"/>
            </a:xfrm>
            <a:custGeom>
              <a:avLst/>
              <a:gdLst/>
              <a:ahLst/>
              <a:cxnLst/>
              <a:rect l="l" t="t" r="r" b="b"/>
              <a:pathLst>
                <a:path w="1247" h="751" extrusionOk="0">
                  <a:moveTo>
                    <a:pt x="0" y="1"/>
                  </a:moveTo>
                  <a:lnTo>
                    <a:pt x="0" y="750"/>
                  </a:lnTo>
                  <a:lnTo>
                    <a:pt x="1247" y="750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5759657" y="3127764"/>
              <a:ext cx="24697" cy="14798"/>
            </a:xfrm>
            <a:custGeom>
              <a:avLst/>
              <a:gdLst/>
              <a:ahLst/>
              <a:cxnLst/>
              <a:rect l="l" t="t" r="r" b="b"/>
              <a:pathLst>
                <a:path w="1250" h="749" extrusionOk="0">
                  <a:moveTo>
                    <a:pt x="1" y="0"/>
                  </a:moveTo>
                  <a:lnTo>
                    <a:pt x="1" y="748"/>
                  </a:lnTo>
                  <a:lnTo>
                    <a:pt x="1249" y="748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1018;p72">
            <a:extLst>
              <a:ext uri="{FF2B5EF4-FFF2-40B4-BE49-F238E27FC236}">
                <a16:creationId xmlns:a16="http://schemas.microsoft.com/office/drawing/2014/main" id="{0B0BDB43-8623-451D-BE10-AD4B6E39C702}"/>
              </a:ext>
            </a:extLst>
          </p:cNvPr>
          <p:cNvGrpSpPr/>
          <p:nvPr/>
        </p:nvGrpSpPr>
        <p:grpSpPr>
          <a:xfrm>
            <a:off x="4660832" y="3636701"/>
            <a:ext cx="300587" cy="367594"/>
            <a:chOff x="2004151" y="3651140"/>
            <a:chExt cx="364664" cy="474555"/>
          </a:xfrm>
        </p:grpSpPr>
        <p:sp>
          <p:nvSpPr>
            <p:cNvPr id="100" name="Google Shape;1019;p72">
              <a:extLst>
                <a:ext uri="{FF2B5EF4-FFF2-40B4-BE49-F238E27FC236}">
                  <a16:creationId xmlns:a16="http://schemas.microsoft.com/office/drawing/2014/main" id="{6A7D32BD-68EF-49A4-997C-748997ABAC62}"/>
                </a:ext>
              </a:extLst>
            </p:cNvPr>
            <p:cNvSpPr/>
            <p:nvPr/>
          </p:nvSpPr>
          <p:spPr>
            <a:xfrm>
              <a:off x="2004151" y="3651140"/>
              <a:ext cx="364664" cy="474555"/>
            </a:xfrm>
            <a:custGeom>
              <a:avLst/>
              <a:gdLst/>
              <a:ahLst/>
              <a:cxnLst/>
              <a:rect l="l" t="t" r="r" b="b"/>
              <a:pathLst>
                <a:path w="18457" h="24019" extrusionOk="0">
                  <a:moveTo>
                    <a:pt x="13905" y="758"/>
                  </a:moveTo>
                  <a:lnTo>
                    <a:pt x="13905" y="4551"/>
                  </a:lnTo>
                  <a:lnTo>
                    <a:pt x="15802" y="4551"/>
                  </a:lnTo>
                  <a:lnTo>
                    <a:pt x="15802" y="3793"/>
                  </a:lnTo>
                  <a:lnTo>
                    <a:pt x="14663" y="3793"/>
                  </a:lnTo>
                  <a:lnTo>
                    <a:pt x="14663" y="1295"/>
                  </a:lnTo>
                  <a:lnTo>
                    <a:pt x="17698" y="4329"/>
                  </a:lnTo>
                  <a:lnTo>
                    <a:pt x="17698" y="23259"/>
                  </a:lnTo>
                  <a:lnTo>
                    <a:pt x="760" y="23259"/>
                  </a:lnTo>
                  <a:lnTo>
                    <a:pt x="760" y="758"/>
                  </a:lnTo>
                  <a:close/>
                  <a:moveTo>
                    <a:pt x="0" y="0"/>
                  </a:moveTo>
                  <a:lnTo>
                    <a:pt x="0" y="24018"/>
                  </a:lnTo>
                  <a:lnTo>
                    <a:pt x="18456" y="24018"/>
                  </a:lnTo>
                  <a:lnTo>
                    <a:pt x="18456" y="4015"/>
                  </a:lnTo>
                  <a:lnTo>
                    <a:pt x="14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20;p72">
              <a:extLst>
                <a:ext uri="{FF2B5EF4-FFF2-40B4-BE49-F238E27FC236}">
                  <a16:creationId xmlns:a16="http://schemas.microsoft.com/office/drawing/2014/main" id="{16E68130-0B1D-47A5-8792-37D0E9BDEEC4}"/>
                </a:ext>
              </a:extLst>
            </p:cNvPr>
            <p:cNvSpPr/>
            <p:nvPr/>
          </p:nvSpPr>
          <p:spPr>
            <a:xfrm>
              <a:off x="2048369" y="3768341"/>
              <a:ext cx="128661" cy="92584"/>
            </a:xfrm>
            <a:custGeom>
              <a:avLst/>
              <a:gdLst/>
              <a:ahLst/>
              <a:cxnLst/>
              <a:rect l="l" t="t" r="r" b="b"/>
              <a:pathLst>
                <a:path w="6512" h="4686" extrusionOk="0">
                  <a:moveTo>
                    <a:pt x="4777" y="759"/>
                  </a:moveTo>
                  <a:cubicBezTo>
                    <a:pt x="4995" y="759"/>
                    <a:pt x="5204" y="846"/>
                    <a:pt x="5357" y="1000"/>
                  </a:cubicBezTo>
                  <a:cubicBezTo>
                    <a:pt x="5680" y="1323"/>
                    <a:pt x="5680" y="1845"/>
                    <a:pt x="5357" y="2168"/>
                  </a:cubicBezTo>
                  <a:lnTo>
                    <a:pt x="3841" y="3685"/>
                  </a:lnTo>
                  <a:cubicBezTo>
                    <a:pt x="3679" y="3847"/>
                    <a:pt x="3468" y="3927"/>
                    <a:pt x="3256" y="3927"/>
                  </a:cubicBezTo>
                  <a:cubicBezTo>
                    <a:pt x="3045" y="3927"/>
                    <a:pt x="2834" y="3847"/>
                    <a:pt x="2672" y="3685"/>
                  </a:cubicBezTo>
                  <a:lnTo>
                    <a:pt x="1156" y="2168"/>
                  </a:lnTo>
                  <a:cubicBezTo>
                    <a:pt x="834" y="1845"/>
                    <a:pt x="834" y="1323"/>
                    <a:pt x="1156" y="1000"/>
                  </a:cubicBezTo>
                  <a:cubicBezTo>
                    <a:pt x="1318" y="839"/>
                    <a:pt x="1529" y="759"/>
                    <a:pt x="1740" y="759"/>
                  </a:cubicBezTo>
                  <a:cubicBezTo>
                    <a:pt x="1952" y="759"/>
                    <a:pt x="2163" y="840"/>
                    <a:pt x="2325" y="1002"/>
                  </a:cubicBezTo>
                  <a:lnTo>
                    <a:pt x="3260" y="1931"/>
                  </a:lnTo>
                  <a:lnTo>
                    <a:pt x="4190" y="1000"/>
                  </a:lnTo>
                  <a:cubicBezTo>
                    <a:pt x="4345" y="846"/>
                    <a:pt x="4556" y="759"/>
                    <a:pt x="4776" y="759"/>
                  </a:cubicBezTo>
                  <a:close/>
                  <a:moveTo>
                    <a:pt x="4770" y="1"/>
                  </a:moveTo>
                  <a:cubicBezTo>
                    <a:pt x="4351" y="1"/>
                    <a:pt x="3948" y="167"/>
                    <a:pt x="3653" y="465"/>
                  </a:cubicBezTo>
                  <a:lnTo>
                    <a:pt x="3258" y="860"/>
                  </a:lnTo>
                  <a:lnTo>
                    <a:pt x="2860" y="465"/>
                  </a:lnTo>
                  <a:cubicBezTo>
                    <a:pt x="2551" y="156"/>
                    <a:pt x="2145" y="1"/>
                    <a:pt x="1740" y="1"/>
                  </a:cubicBezTo>
                  <a:cubicBezTo>
                    <a:pt x="1335" y="1"/>
                    <a:pt x="929" y="156"/>
                    <a:pt x="620" y="465"/>
                  </a:cubicBezTo>
                  <a:cubicBezTo>
                    <a:pt x="0" y="1083"/>
                    <a:pt x="0" y="2085"/>
                    <a:pt x="620" y="2704"/>
                  </a:cubicBezTo>
                  <a:lnTo>
                    <a:pt x="2137" y="4222"/>
                  </a:lnTo>
                  <a:cubicBezTo>
                    <a:pt x="2446" y="4531"/>
                    <a:pt x="2851" y="4685"/>
                    <a:pt x="3257" y="4685"/>
                  </a:cubicBezTo>
                  <a:cubicBezTo>
                    <a:pt x="3662" y="4685"/>
                    <a:pt x="4067" y="4531"/>
                    <a:pt x="4376" y="4222"/>
                  </a:cubicBezTo>
                  <a:lnTo>
                    <a:pt x="5894" y="2704"/>
                  </a:lnTo>
                  <a:cubicBezTo>
                    <a:pt x="6512" y="2087"/>
                    <a:pt x="6512" y="1084"/>
                    <a:pt x="5895" y="467"/>
                  </a:cubicBezTo>
                  <a:cubicBezTo>
                    <a:pt x="5601" y="168"/>
                    <a:pt x="5201" y="1"/>
                    <a:pt x="4785" y="1"/>
                  </a:cubicBezTo>
                  <a:cubicBezTo>
                    <a:pt x="4784" y="1"/>
                    <a:pt x="4782" y="1"/>
                    <a:pt x="4780" y="1"/>
                  </a:cubicBezTo>
                  <a:lnTo>
                    <a:pt x="4776" y="1"/>
                  </a:lnTo>
                  <a:cubicBezTo>
                    <a:pt x="4774" y="1"/>
                    <a:pt x="4772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1;p72">
              <a:extLst>
                <a:ext uri="{FF2B5EF4-FFF2-40B4-BE49-F238E27FC236}">
                  <a16:creationId xmlns:a16="http://schemas.microsoft.com/office/drawing/2014/main" id="{2AB5A13F-F7DE-408B-89B3-DB91C6A842F2}"/>
                </a:ext>
              </a:extLst>
            </p:cNvPr>
            <p:cNvSpPr/>
            <p:nvPr/>
          </p:nvSpPr>
          <p:spPr>
            <a:xfrm>
              <a:off x="2048546" y="3880525"/>
              <a:ext cx="128503" cy="92584"/>
            </a:xfrm>
            <a:custGeom>
              <a:avLst/>
              <a:gdLst/>
              <a:ahLst/>
              <a:cxnLst/>
              <a:rect l="l" t="t" r="r" b="b"/>
              <a:pathLst>
                <a:path w="6504" h="4686" extrusionOk="0">
                  <a:moveTo>
                    <a:pt x="4761" y="759"/>
                  </a:moveTo>
                  <a:cubicBezTo>
                    <a:pt x="4763" y="759"/>
                    <a:pt x="4765" y="759"/>
                    <a:pt x="4767" y="759"/>
                  </a:cubicBezTo>
                  <a:lnTo>
                    <a:pt x="4768" y="759"/>
                  </a:lnTo>
                  <a:cubicBezTo>
                    <a:pt x="4986" y="759"/>
                    <a:pt x="5195" y="846"/>
                    <a:pt x="5348" y="1000"/>
                  </a:cubicBezTo>
                  <a:cubicBezTo>
                    <a:pt x="5504" y="1157"/>
                    <a:pt x="5591" y="1368"/>
                    <a:pt x="5590" y="1589"/>
                  </a:cubicBezTo>
                  <a:cubicBezTo>
                    <a:pt x="5591" y="1806"/>
                    <a:pt x="5503" y="2016"/>
                    <a:pt x="5348" y="2169"/>
                  </a:cubicBezTo>
                  <a:lnTo>
                    <a:pt x="3834" y="3690"/>
                  </a:lnTo>
                  <a:cubicBezTo>
                    <a:pt x="3671" y="3849"/>
                    <a:pt x="3459" y="3929"/>
                    <a:pt x="3248" y="3929"/>
                  </a:cubicBezTo>
                  <a:cubicBezTo>
                    <a:pt x="3037" y="3929"/>
                    <a:pt x="2826" y="3850"/>
                    <a:pt x="2665" y="3691"/>
                  </a:cubicBezTo>
                  <a:lnTo>
                    <a:pt x="1146" y="2168"/>
                  </a:lnTo>
                  <a:cubicBezTo>
                    <a:pt x="991" y="2014"/>
                    <a:pt x="904" y="1806"/>
                    <a:pt x="906" y="1589"/>
                  </a:cubicBezTo>
                  <a:cubicBezTo>
                    <a:pt x="903" y="1253"/>
                    <a:pt x="1104" y="951"/>
                    <a:pt x="1413" y="822"/>
                  </a:cubicBezTo>
                  <a:cubicBezTo>
                    <a:pt x="1516" y="780"/>
                    <a:pt x="1624" y="759"/>
                    <a:pt x="1731" y="759"/>
                  </a:cubicBezTo>
                  <a:cubicBezTo>
                    <a:pt x="1946" y="759"/>
                    <a:pt x="2157" y="843"/>
                    <a:pt x="2316" y="1002"/>
                  </a:cubicBezTo>
                  <a:lnTo>
                    <a:pt x="3251" y="1930"/>
                  </a:lnTo>
                  <a:lnTo>
                    <a:pt x="4181" y="1000"/>
                  </a:lnTo>
                  <a:cubicBezTo>
                    <a:pt x="4334" y="845"/>
                    <a:pt x="4543" y="759"/>
                    <a:pt x="4761" y="759"/>
                  </a:cubicBezTo>
                  <a:close/>
                  <a:moveTo>
                    <a:pt x="4761" y="1"/>
                  </a:moveTo>
                  <a:cubicBezTo>
                    <a:pt x="4342" y="1"/>
                    <a:pt x="3939" y="167"/>
                    <a:pt x="3644" y="465"/>
                  </a:cubicBezTo>
                  <a:lnTo>
                    <a:pt x="3249" y="860"/>
                  </a:lnTo>
                  <a:lnTo>
                    <a:pt x="2851" y="465"/>
                  </a:lnTo>
                  <a:cubicBezTo>
                    <a:pt x="2543" y="161"/>
                    <a:pt x="2141" y="10"/>
                    <a:pt x="1740" y="10"/>
                  </a:cubicBezTo>
                  <a:cubicBezTo>
                    <a:pt x="1334" y="10"/>
                    <a:pt x="929" y="165"/>
                    <a:pt x="619" y="474"/>
                  </a:cubicBezTo>
                  <a:cubicBezTo>
                    <a:pt x="4" y="1089"/>
                    <a:pt x="0" y="2084"/>
                    <a:pt x="611" y="2704"/>
                  </a:cubicBezTo>
                  <a:lnTo>
                    <a:pt x="2129" y="4228"/>
                  </a:lnTo>
                  <a:cubicBezTo>
                    <a:pt x="2440" y="4533"/>
                    <a:pt x="2844" y="4685"/>
                    <a:pt x="3248" y="4685"/>
                  </a:cubicBezTo>
                  <a:cubicBezTo>
                    <a:pt x="3653" y="4685"/>
                    <a:pt x="4058" y="4532"/>
                    <a:pt x="4369" y="4226"/>
                  </a:cubicBezTo>
                  <a:lnTo>
                    <a:pt x="5883" y="2706"/>
                  </a:lnTo>
                  <a:cubicBezTo>
                    <a:pt x="6503" y="2088"/>
                    <a:pt x="6504" y="1086"/>
                    <a:pt x="5886" y="467"/>
                  </a:cubicBezTo>
                  <a:cubicBezTo>
                    <a:pt x="5591" y="167"/>
                    <a:pt x="5189" y="1"/>
                    <a:pt x="4771" y="1"/>
                  </a:cubicBezTo>
                  <a:lnTo>
                    <a:pt x="4767" y="1"/>
                  </a:lnTo>
                  <a:cubicBezTo>
                    <a:pt x="4765" y="1"/>
                    <a:pt x="4763" y="1"/>
                    <a:pt x="4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22;p72">
              <a:extLst>
                <a:ext uri="{FF2B5EF4-FFF2-40B4-BE49-F238E27FC236}">
                  <a16:creationId xmlns:a16="http://schemas.microsoft.com/office/drawing/2014/main" id="{45463A0A-A4F1-42A3-AAB8-DD38365C6605}"/>
                </a:ext>
              </a:extLst>
            </p:cNvPr>
            <p:cNvSpPr/>
            <p:nvPr/>
          </p:nvSpPr>
          <p:spPr>
            <a:xfrm>
              <a:off x="2048369" y="3993103"/>
              <a:ext cx="128661" cy="92584"/>
            </a:xfrm>
            <a:custGeom>
              <a:avLst/>
              <a:gdLst/>
              <a:ahLst/>
              <a:cxnLst/>
              <a:rect l="l" t="t" r="r" b="b"/>
              <a:pathLst>
                <a:path w="6512" h="4686" extrusionOk="0">
                  <a:moveTo>
                    <a:pt x="1741" y="760"/>
                  </a:moveTo>
                  <a:cubicBezTo>
                    <a:pt x="1952" y="760"/>
                    <a:pt x="2164" y="841"/>
                    <a:pt x="2325" y="1002"/>
                  </a:cubicBezTo>
                  <a:lnTo>
                    <a:pt x="3260" y="1931"/>
                  </a:lnTo>
                  <a:lnTo>
                    <a:pt x="4190" y="1002"/>
                  </a:lnTo>
                  <a:cubicBezTo>
                    <a:pt x="4343" y="847"/>
                    <a:pt x="4552" y="760"/>
                    <a:pt x="4770" y="760"/>
                  </a:cubicBezTo>
                  <a:cubicBezTo>
                    <a:pt x="4772" y="760"/>
                    <a:pt x="4774" y="760"/>
                    <a:pt x="4776" y="760"/>
                  </a:cubicBezTo>
                  <a:lnTo>
                    <a:pt x="4777" y="760"/>
                  </a:lnTo>
                  <a:cubicBezTo>
                    <a:pt x="4779" y="760"/>
                    <a:pt x="4781" y="760"/>
                    <a:pt x="4782" y="760"/>
                  </a:cubicBezTo>
                  <a:cubicBezTo>
                    <a:pt x="4999" y="760"/>
                    <a:pt x="5205" y="847"/>
                    <a:pt x="5357" y="1002"/>
                  </a:cubicBezTo>
                  <a:cubicBezTo>
                    <a:pt x="5680" y="1323"/>
                    <a:pt x="5680" y="1847"/>
                    <a:pt x="5357" y="2169"/>
                  </a:cubicBezTo>
                  <a:lnTo>
                    <a:pt x="3841" y="3685"/>
                  </a:lnTo>
                  <a:cubicBezTo>
                    <a:pt x="3679" y="3847"/>
                    <a:pt x="3468" y="3927"/>
                    <a:pt x="3256" y="3927"/>
                  </a:cubicBezTo>
                  <a:cubicBezTo>
                    <a:pt x="3045" y="3927"/>
                    <a:pt x="2834" y="3847"/>
                    <a:pt x="2672" y="3685"/>
                  </a:cubicBezTo>
                  <a:lnTo>
                    <a:pt x="1156" y="2169"/>
                  </a:lnTo>
                  <a:cubicBezTo>
                    <a:pt x="834" y="1847"/>
                    <a:pt x="834" y="1323"/>
                    <a:pt x="1156" y="1002"/>
                  </a:cubicBezTo>
                  <a:cubicBezTo>
                    <a:pt x="1318" y="841"/>
                    <a:pt x="1529" y="760"/>
                    <a:pt x="1741" y="760"/>
                  </a:cubicBezTo>
                  <a:close/>
                  <a:moveTo>
                    <a:pt x="4770" y="1"/>
                  </a:moveTo>
                  <a:cubicBezTo>
                    <a:pt x="4351" y="1"/>
                    <a:pt x="3948" y="168"/>
                    <a:pt x="3653" y="465"/>
                  </a:cubicBezTo>
                  <a:lnTo>
                    <a:pt x="3258" y="860"/>
                  </a:lnTo>
                  <a:lnTo>
                    <a:pt x="2860" y="465"/>
                  </a:lnTo>
                  <a:cubicBezTo>
                    <a:pt x="2551" y="156"/>
                    <a:pt x="2145" y="1"/>
                    <a:pt x="1740" y="1"/>
                  </a:cubicBezTo>
                  <a:cubicBezTo>
                    <a:pt x="1335" y="1"/>
                    <a:pt x="929" y="156"/>
                    <a:pt x="620" y="465"/>
                  </a:cubicBezTo>
                  <a:cubicBezTo>
                    <a:pt x="0" y="1083"/>
                    <a:pt x="0" y="2087"/>
                    <a:pt x="620" y="2705"/>
                  </a:cubicBezTo>
                  <a:lnTo>
                    <a:pt x="2137" y="4222"/>
                  </a:lnTo>
                  <a:cubicBezTo>
                    <a:pt x="2446" y="4531"/>
                    <a:pt x="2851" y="4685"/>
                    <a:pt x="3257" y="4685"/>
                  </a:cubicBezTo>
                  <a:cubicBezTo>
                    <a:pt x="3662" y="4685"/>
                    <a:pt x="4067" y="4531"/>
                    <a:pt x="4376" y="4222"/>
                  </a:cubicBezTo>
                  <a:lnTo>
                    <a:pt x="5894" y="2705"/>
                  </a:lnTo>
                  <a:cubicBezTo>
                    <a:pt x="6512" y="2087"/>
                    <a:pt x="6512" y="1086"/>
                    <a:pt x="5895" y="467"/>
                  </a:cubicBezTo>
                  <a:cubicBezTo>
                    <a:pt x="5600" y="169"/>
                    <a:pt x="5198" y="1"/>
                    <a:pt x="4780" y="1"/>
                  </a:cubicBezTo>
                  <a:lnTo>
                    <a:pt x="4776" y="1"/>
                  </a:lnTo>
                  <a:cubicBezTo>
                    <a:pt x="4774" y="1"/>
                    <a:pt x="4772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23;p72">
              <a:extLst>
                <a:ext uri="{FF2B5EF4-FFF2-40B4-BE49-F238E27FC236}">
                  <a16:creationId xmlns:a16="http://schemas.microsoft.com/office/drawing/2014/main" id="{5F0B89CF-7466-463E-A268-70ED1200BBD8}"/>
                </a:ext>
              </a:extLst>
            </p:cNvPr>
            <p:cNvSpPr/>
            <p:nvPr/>
          </p:nvSpPr>
          <p:spPr>
            <a:xfrm>
              <a:off x="2191472" y="3771009"/>
              <a:ext cx="89936" cy="15016"/>
            </a:xfrm>
            <a:custGeom>
              <a:avLst/>
              <a:gdLst/>
              <a:ahLst/>
              <a:cxnLst/>
              <a:rect l="l" t="t" r="r" b="b"/>
              <a:pathLst>
                <a:path w="4552" h="760" extrusionOk="0">
                  <a:moveTo>
                    <a:pt x="1" y="0"/>
                  </a:moveTo>
                  <a:lnTo>
                    <a:pt x="1" y="760"/>
                  </a:lnTo>
                  <a:lnTo>
                    <a:pt x="4552" y="760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24;p72">
              <a:extLst>
                <a:ext uri="{FF2B5EF4-FFF2-40B4-BE49-F238E27FC236}">
                  <a16:creationId xmlns:a16="http://schemas.microsoft.com/office/drawing/2014/main" id="{C3D2DE4B-56B5-4A29-8890-C706B5338C12}"/>
                </a:ext>
              </a:extLst>
            </p:cNvPr>
            <p:cNvSpPr/>
            <p:nvPr/>
          </p:nvSpPr>
          <p:spPr>
            <a:xfrm>
              <a:off x="2191472" y="3800981"/>
              <a:ext cx="64963" cy="14996"/>
            </a:xfrm>
            <a:custGeom>
              <a:avLst/>
              <a:gdLst/>
              <a:ahLst/>
              <a:cxnLst/>
              <a:rect l="l" t="t" r="r" b="b"/>
              <a:pathLst>
                <a:path w="3288" h="759" extrusionOk="0">
                  <a:moveTo>
                    <a:pt x="1" y="1"/>
                  </a:moveTo>
                  <a:lnTo>
                    <a:pt x="1" y="759"/>
                  </a:lnTo>
                  <a:lnTo>
                    <a:pt x="3287" y="759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25;p72">
              <a:extLst>
                <a:ext uri="{FF2B5EF4-FFF2-40B4-BE49-F238E27FC236}">
                  <a16:creationId xmlns:a16="http://schemas.microsoft.com/office/drawing/2014/main" id="{FE56ED98-CE1B-4B6C-A40F-CF33E4442C03}"/>
                </a:ext>
              </a:extLst>
            </p:cNvPr>
            <p:cNvSpPr/>
            <p:nvPr/>
          </p:nvSpPr>
          <p:spPr>
            <a:xfrm>
              <a:off x="2191472" y="3830973"/>
              <a:ext cx="19995" cy="14996"/>
            </a:xfrm>
            <a:custGeom>
              <a:avLst/>
              <a:gdLst/>
              <a:ahLst/>
              <a:cxnLst/>
              <a:rect l="l" t="t" r="r" b="b"/>
              <a:pathLst>
                <a:path w="1012" h="759" extrusionOk="0">
                  <a:moveTo>
                    <a:pt x="1" y="0"/>
                  </a:moveTo>
                  <a:lnTo>
                    <a:pt x="1" y="758"/>
                  </a:lnTo>
                  <a:lnTo>
                    <a:pt x="1012" y="758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26;p72">
              <a:extLst>
                <a:ext uri="{FF2B5EF4-FFF2-40B4-BE49-F238E27FC236}">
                  <a16:creationId xmlns:a16="http://schemas.microsoft.com/office/drawing/2014/main" id="{0D7BE316-0D62-4C57-A870-BCCEE4FF25F8}"/>
                </a:ext>
              </a:extLst>
            </p:cNvPr>
            <p:cNvSpPr/>
            <p:nvPr/>
          </p:nvSpPr>
          <p:spPr>
            <a:xfrm>
              <a:off x="2241439" y="3830973"/>
              <a:ext cx="79919" cy="14996"/>
            </a:xfrm>
            <a:custGeom>
              <a:avLst/>
              <a:gdLst/>
              <a:ahLst/>
              <a:cxnLst/>
              <a:rect l="l" t="t" r="r" b="b"/>
              <a:pathLst>
                <a:path w="4045" h="759" extrusionOk="0">
                  <a:moveTo>
                    <a:pt x="0" y="0"/>
                  </a:moveTo>
                  <a:lnTo>
                    <a:pt x="0" y="758"/>
                  </a:lnTo>
                  <a:lnTo>
                    <a:pt x="4045" y="758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27;p72">
              <a:extLst>
                <a:ext uri="{FF2B5EF4-FFF2-40B4-BE49-F238E27FC236}">
                  <a16:creationId xmlns:a16="http://schemas.microsoft.com/office/drawing/2014/main" id="{E7009CA7-7039-4C85-8423-B07A8637D637}"/>
                </a:ext>
              </a:extLst>
            </p:cNvPr>
            <p:cNvSpPr/>
            <p:nvPr/>
          </p:nvSpPr>
          <p:spPr>
            <a:xfrm>
              <a:off x="2191472" y="3880900"/>
              <a:ext cx="89936" cy="15016"/>
            </a:xfrm>
            <a:custGeom>
              <a:avLst/>
              <a:gdLst/>
              <a:ahLst/>
              <a:cxnLst/>
              <a:rect l="l" t="t" r="r" b="b"/>
              <a:pathLst>
                <a:path w="4552" h="760" extrusionOk="0">
                  <a:moveTo>
                    <a:pt x="1" y="1"/>
                  </a:moveTo>
                  <a:lnTo>
                    <a:pt x="1" y="760"/>
                  </a:lnTo>
                  <a:lnTo>
                    <a:pt x="4552" y="760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28;p72">
              <a:extLst>
                <a:ext uri="{FF2B5EF4-FFF2-40B4-BE49-F238E27FC236}">
                  <a16:creationId xmlns:a16="http://schemas.microsoft.com/office/drawing/2014/main" id="{C61F5248-3CB7-44FA-9843-CD3AA7AB7B6E}"/>
                </a:ext>
              </a:extLst>
            </p:cNvPr>
            <p:cNvSpPr/>
            <p:nvPr/>
          </p:nvSpPr>
          <p:spPr>
            <a:xfrm>
              <a:off x="2191472" y="3910872"/>
              <a:ext cx="64963" cy="14996"/>
            </a:xfrm>
            <a:custGeom>
              <a:avLst/>
              <a:gdLst/>
              <a:ahLst/>
              <a:cxnLst/>
              <a:rect l="l" t="t" r="r" b="b"/>
              <a:pathLst>
                <a:path w="3288" h="759" extrusionOk="0">
                  <a:moveTo>
                    <a:pt x="1" y="1"/>
                  </a:moveTo>
                  <a:lnTo>
                    <a:pt x="1" y="759"/>
                  </a:lnTo>
                  <a:lnTo>
                    <a:pt x="3287" y="759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029;p72">
              <a:extLst>
                <a:ext uri="{FF2B5EF4-FFF2-40B4-BE49-F238E27FC236}">
                  <a16:creationId xmlns:a16="http://schemas.microsoft.com/office/drawing/2014/main" id="{00B85B11-A39E-4669-B8D2-6415AB20CB5B}"/>
                </a:ext>
              </a:extLst>
            </p:cNvPr>
            <p:cNvSpPr/>
            <p:nvPr/>
          </p:nvSpPr>
          <p:spPr>
            <a:xfrm>
              <a:off x="2191472" y="3940844"/>
              <a:ext cx="19995" cy="15016"/>
            </a:xfrm>
            <a:custGeom>
              <a:avLst/>
              <a:gdLst/>
              <a:ahLst/>
              <a:cxnLst/>
              <a:rect l="l" t="t" r="r" b="b"/>
              <a:pathLst>
                <a:path w="1012" h="760" extrusionOk="0">
                  <a:moveTo>
                    <a:pt x="1" y="0"/>
                  </a:moveTo>
                  <a:lnTo>
                    <a:pt x="1" y="759"/>
                  </a:lnTo>
                  <a:lnTo>
                    <a:pt x="1012" y="759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030;p72">
              <a:extLst>
                <a:ext uri="{FF2B5EF4-FFF2-40B4-BE49-F238E27FC236}">
                  <a16:creationId xmlns:a16="http://schemas.microsoft.com/office/drawing/2014/main" id="{F0BC7937-8714-48D3-AC1E-F9CF545CF184}"/>
                </a:ext>
              </a:extLst>
            </p:cNvPr>
            <p:cNvSpPr/>
            <p:nvPr/>
          </p:nvSpPr>
          <p:spPr>
            <a:xfrm>
              <a:off x="2241439" y="3940844"/>
              <a:ext cx="79919" cy="15016"/>
            </a:xfrm>
            <a:custGeom>
              <a:avLst/>
              <a:gdLst/>
              <a:ahLst/>
              <a:cxnLst/>
              <a:rect l="l" t="t" r="r" b="b"/>
              <a:pathLst>
                <a:path w="4045" h="760" extrusionOk="0">
                  <a:moveTo>
                    <a:pt x="0" y="0"/>
                  </a:moveTo>
                  <a:lnTo>
                    <a:pt x="0" y="759"/>
                  </a:lnTo>
                  <a:lnTo>
                    <a:pt x="4045" y="759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031;p72">
              <a:extLst>
                <a:ext uri="{FF2B5EF4-FFF2-40B4-BE49-F238E27FC236}">
                  <a16:creationId xmlns:a16="http://schemas.microsoft.com/office/drawing/2014/main" id="{17B1483A-D457-402A-B360-449575AF513F}"/>
                </a:ext>
              </a:extLst>
            </p:cNvPr>
            <p:cNvSpPr/>
            <p:nvPr/>
          </p:nvSpPr>
          <p:spPr>
            <a:xfrm>
              <a:off x="2191472" y="3995790"/>
              <a:ext cx="89936" cy="14996"/>
            </a:xfrm>
            <a:custGeom>
              <a:avLst/>
              <a:gdLst/>
              <a:ahLst/>
              <a:cxnLst/>
              <a:rect l="l" t="t" r="r" b="b"/>
              <a:pathLst>
                <a:path w="4552" h="759" extrusionOk="0">
                  <a:moveTo>
                    <a:pt x="1" y="1"/>
                  </a:moveTo>
                  <a:lnTo>
                    <a:pt x="1" y="759"/>
                  </a:lnTo>
                  <a:lnTo>
                    <a:pt x="4552" y="759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032;p72">
              <a:extLst>
                <a:ext uri="{FF2B5EF4-FFF2-40B4-BE49-F238E27FC236}">
                  <a16:creationId xmlns:a16="http://schemas.microsoft.com/office/drawing/2014/main" id="{85823B82-5B58-4824-A2EA-8FA12A5219F3}"/>
                </a:ext>
              </a:extLst>
            </p:cNvPr>
            <p:cNvSpPr/>
            <p:nvPr/>
          </p:nvSpPr>
          <p:spPr>
            <a:xfrm>
              <a:off x="2191472" y="4025742"/>
              <a:ext cx="64963" cy="15035"/>
            </a:xfrm>
            <a:custGeom>
              <a:avLst/>
              <a:gdLst/>
              <a:ahLst/>
              <a:cxnLst/>
              <a:rect l="l" t="t" r="r" b="b"/>
              <a:pathLst>
                <a:path w="3288" h="761" extrusionOk="0">
                  <a:moveTo>
                    <a:pt x="1" y="1"/>
                  </a:moveTo>
                  <a:lnTo>
                    <a:pt x="1" y="760"/>
                  </a:lnTo>
                  <a:lnTo>
                    <a:pt x="3287" y="760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033;p72">
              <a:extLst>
                <a:ext uri="{FF2B5EF4-FFF2-40B4-BE49-F238E27FC236}">
                  <a16:creationId xmlns:a16="http://schemas.microsoft.com/office/drawing/2014/main" id="{F3964ADE-0F7D-4DF2-A160-0C8C81A8FD99}"/>
                </a:ext>
              </a:extLst>
            </p:cNvPr>
            <p:cNvSpPr/>
            <p:nvPr/>
          </p:nvSpPr>
          <p:spPr>
            <a:xfrm>
              <a:off x="2191472" y="4055734"/>
              <a:ext cx="19995" cy="14996"/>
            </a:xfrm>
            <a:custGeom>
              <a:avLst/>
              <a:gdLst/>
              <a:ahLst/>
              <a:cxnLst/>
              <a:rect l="l" t="t" r="r" b="b"/>
              <a:pathLst>
                <a:path w="1012" h="759" extrusionOk="0">
                  <a:moveTo>
                    <a:pt x="1" y="0"/>
                  </a:moveTo>
                  <a:lnTo>
                    <a:pt x="1" y="758"/>
                  </a:lnTo>
                  <a:lnTo>
                    <a:pt x="1012" y="758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034;p72">
              <a:extLst>
                <a:ext uri="{FF2B5EF4-FFF2-40B4-BE49-F238E27FC236}">
                  <a16:creationId xmlns:a16="http://schemas.microsoft.com/office/drawing/2014/main" id="{40433B36-581B-4355-8638-F592D298801D}"/>
                </a:ext>
              </a:extLst>
            </p:cNvPr>
            <p:cNvSpPr/>
            <p:nvPr/>
          </p:nvSpPr>
          <p:spPr>
            <a:xfrm>
              <a:off x="2241439" y="4055734"/>
              <a:ext cx="79919" cy="14996"/>
            </a:xfrm>
            <a:custGeom>
              <a:avLst/>
              <a:gdLst/>
              <a:ahLst/>
              <a:cxnLst/>
              <a:rect l="l" t="t" r="r" b="b"/>
              <a:pathLst>
                <a:path w="4045" h="759" extrusionOk="0">
                  <a:moveTo>
                    <a:pt x="0" y="0"/>
                  </a:moveTo>
                  <a:lnTo>
                    <a:pt x="0" y="758"/>
                  </a:lnTo>
                  <a:lnTo>
                    <a:pt x="4045" y="758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035;p72">
              <a:extLst>
                <a:ext uri="{FF2B5EF4-FFF2-40B4-BE49-F238E27FC236}">
                  <a16:creationId xmlns:a16="http://schemas.microsoft.com/office/drawing/2014/main" id="{B197B6BF-E6EC-4B4A-8D97-A346FAA67C15}"/>
                </a:ext>
              </a:extLst>
            </p:cNvPr>
            <p:cNvSpPr/>
            <p:nvPr/>
          </p:nvSpPr>
          <p:spPr>
            <a:xfrm>
              <a:off x="2051629" y="3696088"/>
              <a:ext cx="114890" cy="14996"/>
            </a:xfrm>
            <a:custGeom>
              <a:avLst/>
              <a:gdLst/>
              <a:ahLst/>
              <a:cxnLst/>
              <a:rect l="l" t="t" r="r" b="b"/>
              <a:pathLst>
                <a:path w="5815" h="759" extrusionOk="0">
                  <a:moveTo>
                    <a:pt x="0" y="1"/>
                  </a:moveTo>
                  <a:lnTo>
                    <a:pt x="0" y="759"/>
                  </a:lnTo>
                  <a:lnTo>
                    <a:pt x="5814" y="759"/>
                  </a:lnTo>
                  <a:lnTo>
                    <a:pt x="58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036;p72">
              <a:extLst>
                <a:ext uri="{FF2B5EF4-FFF2-40B4-BE49-F238E27FC236}">
                  <a16:creationId xmlns:a16="http://schemas.microsoft.com/office/drawing/2014/main" id="{6BEC0B57-4214-4903-BFB8-FFE31B1789EE}"/>
                </a:ext>
              </a:extLst>
            </p:cNvPr>
            <p:cNvSpPr/>
            <p:nvPr/>
          </p:nvSpPr>
          <p:spPr>
            <a:xfrm>
              <a:off x="2051629" y="3726080"/>
              <a:ext cx="44948" cy="14996"/>
            </a:xfrm>
            <a:custGeom>
              <a:avLst/>
              <a:gdLst/>
              <a:ahLst/>
              <a:cxnLst/>
              <a:rect l="l" t="t" r="r" b="b"/>
              <a:pathLst>
                <a:path w="2275" h="759" extrusionOk="0">
                  <a:moveTo>
                    <a:pt x="0" y="0"/>
                  </a:moveTo>
                  <a:lnTo>
                    <a:pt x="0" y="758"/>
                  </a:lnTo>
                  <a:lnTo>
                    <a:pt x="2274" y="758"/>
                  </a:lnTo>
                  <a:lnTo>
                    <a:pt x="2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037;p72">
              <a:extLst>
                <a:ext uri="{FF2B5EF4-FFF2-40B4-BE49-F238E27FC236}">
                  <a16:creationId xmlns:a16="http://schemas.microsoft.com/office/drawing/2014/main" id="{9AFB5860-DB18-437F-8525-4A1D88FF52ED}"/>
                </a:ext>
              </a:extLst>
            </p:cNvPr>
            <p:cNvSpPr/>
            <p:nvPr/>
          </p:nvSpPr>
          <p:spPr>
            <a:xfrm>
              <a:off x="2136546" y="3726080"/>
              <a:ext cx="29972" cy="14996"/>
            </a:xfrm>
            <a:custGeom>
              <a:avLst/>
              <a:gdLst/>
              <a:ahLst/>
              <a:cxnLst/>
              <a:rect l="l" t="t" r="r" b="b"/>
              <a:pathLst>
                <a:path w="1517" h="759" extrusionOk="0">
                  <a:moveTo>
                    <a:pt x="0" y="0"/>
                  </a:moveTo>
                  <a:lnTo>
                    <a:pt x="0" y="758"/>
                  </a:lnTo>
                  <a:lnTo>
                    <a:pt x="1516" y="758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09345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Pipeline</a:t>
            </a:r>
            <a:endParaRPr dirty="0"/>
          </a:p>
        </p:txBody>
      </p:sp>
      <p:sp>
        <p:nvSpPr>
          <p:cNvPr id="670" name="Google Shape;670;p63"/>
          <p:cNvSpPr/>
          <p:nvPr/>
        </p:nvSpPr>
        <p:spPr>
          <a:xfrm>
            <a:off x="1494665" y="2488650"/>
            <a:ext cx="1425300" cy="10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63"/>
          <p:cNvSpPr txBox="1">
            <a:spLocks noGrp="1"/>
          </p:cNvSpPr>
          <p:nvPr>
            <p:ph type="subTitle" idx="4294967295"/>
          </p:nvPr>
        </p:nvSpPr>
        <p:spPr>
          <a:xfrm>
            <a:off x="4076273" y="1109466"/>
            <a:ext cx="1677638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Convert Features</a:t>
            </a:r>
            <a:endParaRPr sz="1200" dirty="0"/>
          </a:p>
        </p:txBody>
      </p:sp>
      <p:sp>
        <p:nvSpPr>
          <p:cNvPr id="672" name="Google Shape;672;p63"/>
          <p:cNvSpPr txBox="1">
            <a:spLocks noGrp="1"/>
          </p:cNvSpPr>
          <p:nvPr>
            <p:ph type="title" idx="4294967295"/>
          </p:nvPr>
        </p:nvSpPr>
        <p:spPr>
          <a:xfrm>
            <a:off x="1497598" y="2787300"/>
            <a:ext cx="1377777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</a:t>
            </a:r>
            <a:endParaRPr sz="1400" dirty="0"/>
          </a:p>
        </p:txBody>
      </p:sp>
      <p:sp>
        <p:nvSpPr>
          <p:cNvPr id="676" name="Google Shape;676;p63"/>
          <p:cNvSpPr txBox="1">
            <a:spLocks noGrp="1"/>
          </p:cNvSpPr>
          <p:nvPr>
            <p:ph type="subTitle" idx="4294967295"/>
          </p:nvPr>
        </p:nvSpPr>
        <p:spPr>
          <a:xfrm>
            <a:off x="4146373" y="1633863"/>
            <a:ext cx="1607537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Cosine Similarity</a:t>
            </a:r>
            <a:endParaRPr sz="1200" dirty="0"/>
          </a:p>
        </p:txBody>
      </p:sp>
      <p:sp>
        <p:nvSpPr>
          <p:cNvPr id="677" name="Google Shape;677;p63"/>
          <p:cNvSpPr txBox="1">
            <a:spLocks noGrp="1"/>
          </p:cNvSpPr>
          <p:nvPr>
            <p:ph type="subTitle" idx="4294967295"/>
          </p:nvPr>
        </p:nvSpPr>
        <p:spPr>
          <a:xfrm>
            <a:off x="4167647" y="2239650"/>
            <a:ext cx="2007549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Perfume name Input</a:t>
            </a:r>
            <a:endParaRPr sz="1200" dirty="0"/>
          </a:p>
        </p:txBody>
      </p:sp>
      <p:sp>
        <p:nvSpPr>
          <p:cNvPr id="678" name="Google Shape;678;p63"/>
          <p:cNvSpPr txBox="1">
            <a:spLocks noGrp="1"/>
          </p:cNvSpPr>
          <p:nvPr>
            <p:ph type="subTitle" idx="4294967295"/>
          </p:nvPr>
        </p:nvSpPr>
        <p:spPr>
          <a:xfrm>
            <a:off x="4174329" y="2787300"/>
            <a:ext cx="1393263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Index Perfume</a:t>
            </a:r>
            <a:endParaRPr sz="1200" dirty="0"/>
          </a:p>
        </p:txBody>
      </p:sp>
      <p:sp>
        <p:nvSpPr>
          <p:cNvPr id="679" name="Google Shape;679;p63"/>
          <p:cNvSpPr txBox="1">
            <a:spLocks noGrp="1"/>
          </p:cNvSpPr>
          <p:nvPr>
            <p:ph type="subTitle" idx="4294967295"/>
          </p:nvPr>
        </p:nvSpPr>
        <p:spPr>
          <a:xfrm>
            <a:off x="4174329" y="3339149"/>
            <a:ext cx="2007549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Related rows/columns</a:t>
            </a:r>
            <a:endParaRPr sz="1200" dirty="0"/>
          </a:p>
        </p:txBody>
      </p:sp>
      <p:sp>
        <p:nvSpPr>
          <p:cNvPr id="680" name="Google Shape;680;p63"/>
          <p:cNvSpPr txBox="1">
            <a:spLocks noGrp="1"/>
          </p:cNvSpPr>
          <p:nvPr>
            <p:ph type="subTitle" idx="4294967295"/>
          </p:nvPr>
        </p:nvSpPr>
        <p:spPr>
          <a:xfrm>
            <a:off x="4179444" y="3845634"/>
            <a:ext cx="2332774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Sort, Return top matches</a:t>
            </a:r>
            <a:endParaRPr sz="1200" dirty="0"/>
          </a:p>
        </p:txBody>
      </p:sp>
      <p:cxnSp>
        <p:nvCxnSpPr>
          <p:cNvPr id="683" name="Google Shape;683;p63"/>
          <p:cNvCxnSpPr>
            <a:cxnSpLocks/>
            <a:stCxn id="692" idx="2"/>
            <a:endCxn id="670" idx="3"/>
          </p:cNvCxnSpPr>
          <p:nvPr/>
        </p:nvCxnSpPr>
        <p:spPr>
          <a:xfrm rot="10800000" flipV="1">
            <a:off x="2919965" y="1297866"/>
            <a:ext cx="769168" cy="17081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3"/>
          <p:cNvCxnSpPr>
            <a:cxnSpLocks/>
            <a:stCxn id="709" idx="2"/>
            <a:endCxn id="670" idx="3"/>
          </p:cNvCxnSpPr>
          <p:nvPr/>
        </p:nvCxnSpPr>
        <p:spPr>
          <a:xfrm rot="10800000">
            <a:off x="2919966" y="3006000"/>
            <a:ext cx="773213" cy="15476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p63"/>
          <p:cNvSpPr/>
          <p:nvPr/>
        </p:nvSpPr>
        <p:spPr>
          <a:xfrm>
            <a:off x="3689133" y="1171716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F3AD77-6FC9-48D8-ABA0-221A63C1FBDF}"/>
              </a:ext>
            </a:extLst>
          </p:cNvPr>
          <p:cNvGrpSpPr/>
          <p:nvPr/>
        </p:nvGrpSpPr>
        <p:grpSpPr>
          <a:xfrm>
            <a:off x="3304548" y="1731924"/>
            <a:ext cx="617721" cy="252300"/>
            <a:chOff x="3299666" y="1984049"/>
            <a:chExt cx="617721" cy="252300"/>
          </a:xfrm>
        </p:grpSpPr>
        <p:cxnSp>
          <p:nvCxnSpPr>
            <p:cNvPr id="689" name="Google Shape;689;p63"/>
            <p:cNvCxnSpPr>
              <a:cxnSpLocks/>
              <a:stCxn id="695" idx="2"/>
            </p:cNvCxnSpPr>
            <p:nvPr/>
          </p:nvCxnSpPr>
          <p:spPr>
            <a:xfrm flipH="1">
              <a:off x="3299666" y="2110199"/>
              <a:ext cx="36542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5" name="Google Shape;695;p63"/>
            <p:cNvSpPr/>
            <p:nvPr/>
          </p:nvSpPr>
          <p:spPr>
            <a:xfrm>
              <a:off x="3665087" y="1984049"/>
              <a:ext cx="252300" cy="25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9" name="Google Shape;709;p63"/>
          <p:cNvSpPr/>
          <p:nvPr/>
        </p:nvSpPr>
        <p:spPr>
          <a:xfrm>
            <a:off x="3693178" y="4427516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E32349-6975-43A3-AFB6-6AD5589F325F}"/>
              </a:ext>
            </a:extLst>
          </p:cNvPr>
          <p:cNvGrpSpPr/>
          <p:nvPr/>
        </p:nvGrpSpPr>
        <p:grpSpPr>
          <a:xfrm>
            <a:off x="3311744" y="2304924"/>
            <a:ext cx="617721" cy="252300"/>
            <a:chOff x="3299666" y="1984049"/>
            <a:chExt cx="617721" cy="252300"/>
          </a:xfrm>
        </p:grpSpPr>
        <p:cxnSp>
          <p:nvCxnSpPr>
            <p:cNvPr id="75" name="Google Shape;689;p63">
              <a:extLst>
                <a:ext uri="{FF2B5EF4-FFF2-40B4-BE49-F238E27FC236}">
                  <a16:creationId xmlns:a16="http://schemas.microsoft.com/office/drawing/2014/main" id="{A943B6D1-ED9B-403A-A98C-4A672E9A0E36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H="1">
              <a:off x="3299666" y="2110199"/>
              <a:ext cx="36542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695;p63">
              <a:extLst>
                <a:ext uri="{FF2B5EF4-FFF2-40B4-BE49-F238E27FC236}">
                  <a16:creationId xmlns:a16="http://schemas.microsoft.com/office/drawing/2014/main" id="{0F765141-1C97-4FC5-AA0F-56D41BE0D3E1}"/>
                </a:ext>
              </a:extLst>
            </p:cNvPr>
            <p:cNvSpPr/>
            <p:nvPr/>
          </p:nvSpPr>
          <p:spPr>
            <a:xfrm>
              <a:off x="3665087" y="1984049"/>
              <a:ext cx="252300" cy="25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0DC0A33-DA38-4005-B08D-68C10863C735}"/>
              </a:ext>
            </a:extLst>
          </p:cNvPr>
          <p:cNvGrpSpPr/>
          <p:nvPr/>
        </p:nvGrpSpPr>
        <p:grpSpPr>
          <a:xfrm>
            <a:off x="3304548" y="2832216"/>
            <a:ext cx="617721" cy="252300"/>
            <a:chOff x="3299666" y="1984049"/>
            <a:chExt cx="617721" cy="252300"/>
          </a:xfrm>
        </p:grpSpPr>
        <p:cxnSp>
          <p:nvCxnSpPr>
            <p:cNvPr id="78" name="Google Shape;689;p63">
              <a:extLst>
                <a:ext uri="{FF2B5EF4-FFF2-40B4-BE49-F238E27FC236}">
                  <a16:creationId xmlns:a16="http://schemas.microsoft.com/office/drawing/2014/main" id="{6F0ECFEB-0CBA-46C0-BE2B-EE3AF2B5EC4D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 flipH="1">
              <a:off x="3299666" y="2110199"/>
              <a:ext cx="36542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695;p63">
              <a:extLst>
                <a:ext uri="{FF2B5EF4-FFF2-40B4-BE49-F238E27FC236}">
                  <a16:creationId xmlns:a16="http://schemas.microsoft.com/office/drawing/2014/main" id="{1A759303-CF9C-4DD2-9D0F-F78C84AEFE4C}"/>
                </a:ext>
              </a:extLst>
            </p:cNvPr>
            <p:cNvSpPr/>
            <p:nvPr/>
          </p:nvSpPr>
          <p:spPr>
            <a:xfrm>
              <a:off x="3665087" y="1984049"/>
              <a:ext cx="252300" cy="25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3F18FF-036B-4E66-B467-50005DD8DD60}"/>
              </a:ext>
            </a:extLst>
          </p:cNvPr>
          <p:cNvGrpSpPr/>
          <p:nvPr/>
        </p:nvGrpSpPr>
        <p:grpSpPr>
          <a:xfrm>
            <a:off x="3304548" y="3914031"/>
            <a:ext cx="617721" cy="252300"/>
            <a:chOff x="3299666" y="1984049"/>
            <a:chExt cx="617721" cy="252300"/>
          </a:xfrm>
        </p:grpSpPr>
        <p:cxnSp>
          <p:nvCxnSpPr>
            <p:cNvPr id="81" name="Google Shape;689;p63">
              <a:extLst>
                <a:ext uri="{FF2B5EF4-FFF2-40B4-BE49-F238E27FC236}">
                  <a16:creationId xmlns:a16="http://schemas.microsoft.com/office/drawing/2014/main" id="{FF3D67F0-0406-4C51-9013-B34E15945679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flipH="1">
              <a:off x="3299666" y="2110199"/>
              <a:ext cx="36542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695;p63">
              <a:extLst>
                <a:ext uri="{FF2B5EF4-FFF2-40B4-BE49-F238E27FC236}">
                  <a16:creationId xmlns:a16="http://schemas.microsoft.com/office/drawing/2014/main" id="{A8C96695-FA20-4C0B-948E-73D6B8A38689}"/>
                </a:ext>
              </a:extLst>
            </p:cNvPr>
            <p:cNvSpPr/>
            <p:nvPr/>
          </p:nvSpPr>
          <p:spPr>
            <a:xfrm>
              <a:off x="3665087" y="1984049"/>
              <a:ext cx="252300" cy="25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08B717-E848-4F0B-A34B-EEDFD7105547}"/>
              </a:ext>
            </a:extLst>
          </p:cNvPr>
          <p:cNvGrpSpPr/>
          <p:nvPr/>
        </p:nvGrpSpPr>
        <p:grpSpPr>
          <a:xfrm>
            <a:off x="3304548" y="3369127"/>
            <a:ext cx="617721" cy="252300"/>
            <a:chOff x="3299666" y="1984049"/>
            <a:chExt cx="617721" cy="252300"/>
          </a:xfrm>
        </p:grpSpPr>
        <p:cxnSp>
          <p:nvCxnSpPr>
            <p:cNvPr id="87" name="Google Shape;689;p63">
              <a:extLst>
                <a:ext uri="{FF2B5EF4-FFF2-40B4-BE49-F238E27FC236}">
                  <a16:creationId xmlns:a16="http://schemas.microsoft.com/office/drawing/2014/main" id="{4B3C9D83-19EB-48D8-94A0-B6C9A6A4EB73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H="1">
              <a:off x="3299666" y="2110199"/>
              <a:ext cx="36542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" name="Google Shape;695;p63">
              <a:extLst>
                <a:ext uri="{FF2B5EF4-FFF2-40B4-BE49-F238E27FC236}">
                  <a16:creationId xmlns:a16="http://schemas.microsoft.com/office/drawing/2014/main" id="{0DD51C05-BD8C-45DA-A12F-D026FBBDF2B3}"/>
                </a:ext>
              </a:extLst>
            </p:cNvPr>
            <p:cNvSpPr/>
            <p:nvPr/>
          </p:nvSpPr>
          <p:spPr>
            <a:xfrm>
              <a:off x="3665087" y="1984049"/>
              <a:ext cx="252300" cy="25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680;p63">
            <a:extLst>
              <a:ext uri="{FF2B5EF4-FFF2-40B4-BE49-F238E27FC236}">
                <a16:creationId xmlns:a16="http://schemas.microsoft.com/office/drawing/2014/main" id="{7A1131D5-D1B4-4449-8A9F-55370B773CEA}"/>
              </a:ext>
            </a:extLst>
          </p:cNvPr>
          <p:cNvSpPr txBox="1">
            <a:spLocks/>
          </p:cNvSpPr>
          <p:nvPr/>
        </p:nvSpPr>
        <p:spPr>
          <a:xfrm>
            <a:off x="4179444" y="4352119"/>
            <a:ext cx="2332774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200" dirty="0"/>
              <a:t>Filter by department</a:t>
            </a:r>
          </a:p>
        </p:txBody>
      </p:sp>
    </p:spTree>
    <p:extLst>
      <p:ext uri="{BB962C8B-B14F-4D97-AF65-F5344CB8AC3E}">
        <p14:creationId xmlns:p14="http://schemas.microsoft.com/office/powerpoint/2010/main" val="1235219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Variations</a:t>
            </a:r>
            <a:endParaRPr dirty="0"/>
          </a:p>
        </p:txBody>
      </p:sp>
      <p:graphicFrame>
        <p:nvGraphicFramePr>
          <p:cNvPr id="533" name="Google Shape;533;p56"/>
          <p:cNvGraphicFramePr/>
          <p:nvPr/>
        </p:nvGraphicFramePr>
        <p:xfrm>
          <a:off x="773348" y="1359192"/>
          <a:ext cx="6147882" cy="2979347"/>
        </p:xfrm>
        <a:graphic>
          <a:graphicData uri="http://schemas.openxmlformats.org/drawingml/2006/table">
            <a:tbl>
              <a:tblPr>
                <a:noFill/>
                <a:tableStyleId>{C5E28B60-6BEF-436B-AFC8-3CD6182893BB}</a:tableStyleId>
              </a:tblPr>
              <a:tblGrid>
                <a:gridCol w="204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9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 transformation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Selected Features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1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Base Notes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2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Binary Matrix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Base Notes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3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Binary Matrix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Top Notes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4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Binary Matrix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Middle Notes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679008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5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Binary Matrix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Notes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177986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Model 6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Binary Matrix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Notes+Popularity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89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6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Preparation</a:t>
            </a:r>
            <a:endParaRPr dirty="0"/>
          </a:p>
        </p:txBody>
      </p:sp>
      <p:graphicFrame>
        <p:nvGraphicFramePr>
          <p:cNvPr id="533" name="Google Shape;533;p56"/>
          <p:cNvGraphicFramePr/>
          <p:nvPr/>
        </p:nvGraphicFramePr>
        <p:xfrm>
          <a:off x="428016" y="1269973"/>
          <a:ext cx="6775316" cy="3168701"/>
        </p:xfrm>
        <a:graphic>
          <a:graphicData uri="http://schemas.openxmlformats.org/drawingml/2006/table">
            <a:tbl>
              <a:tblPr>
                <a:noFill/>
                <a:tableStyleId>{C5E28B60-6BEF-436B-AFC8-3CD6182893BB}</a:tableStyleId>
              </a:tblPr>
              <a:tblGrid>
                <a:gridCol w="3387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6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 1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 dataset has 5192 total records, but has a lot of nulls that we kept and replaced with an empty string.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 2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 dataset has 2320 records we have removed all the nulls from the features we are training our models on.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 3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 data is a 100-record sample of the original data. 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</a:t>
                      </a:r>
                      <a:r>
                        <a:rPr lang="en-US" dirty="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4</a:t>
                      </a:r>
                      <a:endParaRPr dirty="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 data is a different dataset from the one web scraped, it is a 1002 record dataset from Kaggle with no nulls. </a:t>
                      </a:r>
                      <a:endParaRPr sz="1200"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67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77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80A2-D910-425C-8DCF-48A282D6D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9012" y="1860452"/>
            <a:ext cx="3848700" cy="10212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78D28-FBC6-4B1E-B45F-A020BF4F9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1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827834" y="2443053"/>
            <a:ext cx="3388691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028424" y="3158800"/>
            <a:ext cx="31881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title" idx="2"/>
          </p:nvPr>
        </p:nvSpPr>
        <p:spPr>
          <a:xfrm>
            <a:off x="4028425" y="1130875"/>
            <a:ext cx="31881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611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</a:t>
            </a:r>
            <a:endParaRPr dirty="0"/>
          </a:p>
        </p:txBody>
      </p:sp>
      <p:pic>
        <p:nvPicPr>
          <p:cNvPr id="487" name="Google Shape;487;p5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8699"/>
          <a:stretch/>
        </p:blipFill>
        <p:spPr>
          <a:xfrm>
            <a:off x="4881875" y="964550"/>
            <a:ext cx="3712375" cy="340803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4"/>
          <p:cNvSpPr txBox="1">
            <a:spLocks noGrp="1"/>
          </p:cNvSpPr>
          <p:nvPr>
            <p:ph type="subTitle" idx="4294967295"/>
          </p:nvPr>
        </p:nvSpPr>
        <p:spPr>
          <a:xfrm>
            <a:off x="732709" y="1571850"/>
            <a:ext cx="26499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For evaluating our model, the appropriate metric we found was the coverage percentage, which is defined as the percentage that our model’s predictions can cover from the overall dataset.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2F99-1EB5-4AD7-B1DA-3A87E550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13" name="Picture" title="This slide contains the following visuals: actionButton, textbox, clusteredColumnChart. Please refer to the notes on this slide for details.">
            <a:hlinkClick r:id="rId2"/>
            <a:extLst>
              <a:ext uri="{FF2B5EF4-FFF2-40B4-BE49-F238E27FC236}">
                <a16:creationId xmlns:a16="http://schemas.microsoft.com/office/drawing/2014/main" id="{AB728D5C-8940-4FFC-987D-635B2751B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7192" r="10103" b="11318"/>
          <a:stretch/>
        </p:blipFill>
        <p:spPr>
          <a:xfrm>
            <a:off x="1209382" y="1111809"/>
            <a:ext cx="6407437" cy="3285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821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2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Results</a:t>
            </a:r>
            <a:endParaRPr dirty="0"/>
          </a:p>
        </p:txBody>
      </p:sp>
      <p:sp>
        <p:nvSpPr>
          <p:cNvPr id="410" name="Google Shape;410;p49"/>
          <p:cNvSpPr txBox="1">
            <a:spLocks noGrp="1"/>
          </p:cNvSpPr>
          <p:nvPr>
            <p:ph type="title" idx="2"/>
          </p:nvPr>
        </p:nvSpPr>
        <p:spPr>
          <a:xfrm>
            <a:off x="5219250" y="1121832"/>
            <a:ext cx="334595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Higher Input, Lower Output</a:t>
            </a:r>
            <a:endParaRPr dirty="0"/>
          </a:p>
        </p:txBody>
      </p:sp>
      <p:sp>
        <p:nvSpPr>
          <p:cNvPr id="411" name="Google Shape;411;p49"/>
          <p:cNvSpPr txBox="1">
            <a:spLocks noGrp="1"/>
          </p:cNvSpPr>
          <p:nvPr>
            <p:ph type="subTitle" idx="1"/>
          </p:nvPr>
        </p:nvSpPr>
        <p:spPr>
          <a:xfrm>
            <a:off x="5219250" y="1422493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The higher the number of recommendations and the input data the lower the coverage percentage. </a:t>
            </a:r>
          </a:p>
        </p:txBody>
      </p:sp>
      <p:sp>
        <p:nvSpPr>
          <p:cNvPr id="412" name="Google Shape;412;p49"/>
          <p:cNvSpPr txBox="1">
            <a:spLocks noGrp="1"/>
          </p:cNvSpPr>
          <p:nvPr>
            <p:ph type="title" idx="3"/>
          </p:nvPr>
        </p:nvSpPr>
        <p:spPr>
          <a:xfrm>
            <a:off x="5219250" y="2195257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matter!</a:t>
            </a:r>
            <a:endParaRPr dirty="0"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219250" y="2495918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Adding the popularity feature to the models enhanced them all by 5%. </a:t>
            </a:r>
            <a:r>
              <a:rPr lang="en-US" sz="1100" dirty="0"/>
              <a:t>T</a:t>
            </a:r>
            <a:r>
              <a:rPr lang="en" sz="1100" dirty="0"/>
              <a:t>he models that performed the best were the ones that were trained on all features. </a:t>
            </a:r>
            <a:endParaRPr sz="1100" dirty="0"/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 idx="5"/>
          </p:nvPr>
        </p:nvSpPr>
        <p:spPr>
          <a:xfrm>
            <a:off x="5219250" y="3521600"/>
            <a:ext cx="28608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Enough data</a:t>
            </a:r>
            <a:endParaRPr dirty="0"/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6"/>
          </p:nvPr>
        </p:nvSpPr>
        <p:spPr>
          <a:xfrm>
            <a:off x="5219250" y="3822261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Our results could be due to the data fed into the model, there is a lack of similarity between perfumes. 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16" name="Google Shape;416;p49"/>
          <p:cNvSpPr/>
          <p:nvPr/>
        </p:nvSpPr>
        <p:spPr>
          <a:xfrm>
            <a:off x="4416750" y="1265257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9"/>
          <p:cNvSpPr/>
          <p:nvPr/>
        </p:nvSpPr>
        <p:spPr>
          <a:xfrm>
            <a:off x="4416750" y="2335482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9"/>
          <p:cNvSpPr/>
          <p:nvPr/>
        </p:nvSpPr>
        <p:spPr>
          <a:xfrm>
            <a:off x="4416750" y="3658625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0674;p85">
            <a:extLst>
              <a:ext uri="{FF2B5EF4-FFF2-40B4-BE49-F238E27FC236}">
                <a16:creationId xmlns:a16="http://schemas.microsoft.com/office/drawing/2014/main" id="{E104D815-E2F2-4AA4-BDF3-FF544C463D15}"/>
              </a:ext>
            </a:extLst>
          </p:cNvPr>
          <p:cNvGrpSpPr/>
          <p:nvPr/>
        </p:nvGrpSpPr>
        <p:grpSpPr>
          <a:xfrm>
            <a:off x="4529383" y="1386452"/>
            <a:ext cx="377474" cy="335748"/>
            <a:chOff x="854261" y="2908813"/>
            <a:chExt cx="377474" cy="335748"/>
          </a:xfrm>
          <a:solidFill>
            <a:schemeClr val="bg1">
              <a:lumMod val="25000"/>
            </a:schemeClr>
          </a:solidFill>
        </p:grpSpPr>
        <p:sp>
          <p:nvSpPr>
            <p:cNvPr id="45" name="Google Shape;10675;p85">
              <a:extLst>
                <a:ext uri="{FF2B5EF4-FFF2-40B4-BE49-F238E27FC236}">
                  <a16:creationId xmlns:a16="http://schemas.microsoft.com/office/drawing/2014/main" id="{E4EE3231-8747-43B7-A144-63D16F68A7AC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76;p85">
              <a:extLst>
                <a:ext uri="{FF2B5EF4-FFF2-40B4-BE49-F238E27FC236}">
                  <a16:creationId xmlns:a16="http://schemas.microsoft.com/office/drawing/2014/main" id="{7F95DAAE-0BC9-486A-A46E-F137697C2EDF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77;p85">
              <a:extLst>
                <a:ext uri="{FF2B5EF4-FFF2-40B4-BE49-F238E27FC236}">
                  <a16:creationId xmlns:a16="http://schemas.microsoft.com/office/drawing/2014/main" id="{ABB6F8CE-DBA1-4ED4-887D-E70865AE6E47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678;p85">
              <a:extLst>
                <a:ext uri="{FF2B5EF4-FFF2-40B4-BE49-F238E27FC236}">
                  <a16:creationId xmlns:a16="http://schemas.microsoft.com/office/drawing/2014/main" id="{EDD2CBFE-DD9F-4C1C-A4F1-56AD048F2941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79;p85">
              <a:extLst>
                <a:ext uri="{FF2B5EF4-FFF2-40B4-BE49-F238E27FC236}">
                  <a16:creationId xmlns:a16="http://schemas.microsoft.com/office/drawing/2014/main" id="{FAE36569-DAD2-4CD8-BCDD-1947D48028E9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1146;p85">
            <a:extLst>
              <a:ext uri="{FF2B5EF4-FFF2-40B4-BE49-F238E27FC236}">
                <a16:creationId xmlns:a16="http://schemas.microsoft.com/office/drawing/2014/main" id="{3F70DCE8-FFE1-4167-B17D-B1F2510AFB02}"/>
              </a:ext>
            </a:extLst>
          </p:cNvPr>
          <p:cNvSpPr/>
          <p:nvPr/>
        </p:nvSpPr>
        <p:spPr>
          <a:xfrm>
            <a:off x="4550612" y="2471751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0919;p85">
            <a:extLst>
              <a:ext uri="{FF2B5EF4-FFF2-40B4-BE49-F238E27FC236}">
                <a16:creationId xmlns:a16="http://schemas.microsoft.com/office/drawing/2014/main" id="{567FC5FA-BE7F-4140-91FC-1327CCBD9952}"/>
              </a:ext>
            </a:extLst>
          </p:cNvPr>
          <p:cNvGrpSpPr/>
          <p:nvPr/>
        </p:nvGrpSpPr>
        <p:grpSpPr>
          <a:xfrm>
            <a:off x="4551375" y="3795696"/>
            <a:ext cx="354717" cy="332757"/>
            <a:chOff x="3091957" y="3374131"/>
            <a:chExt cx="354717" cy="332757"/>
          </a:xfrm>
          <a:solidFill>
            <a:schemeClr val="bg1">
              <a:lumMod val="25000"/>
            </a:schemeClr>
          </a:solidFill>
        </p:grpSpPr>
        <p:sp>
          <p:nvSpPr>
            <p:cNvPr id="52" name="Google Shape;10920;p85">
              <a:extLst>
                <a:ext uri="{FF2B5EF4-FFF2-40B4-BE49-F238E27FC236}">
                  <a16:creationId xmlns:a16="http://schemas.microsoft.com/office/drawing/2014/main" id="{07E17950-A44F-477A-B6CF-6B68ED28CBF4}"/>
                </a:ext>
              </a:extLst>
            </p:cNvPr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21;p85">
              <a:extLst>
                <a:ext uri="{FF2B5EF4-FFF2-40B4-BE49-F238E27FC236}">
                  <a16:creationId xmlns:a16="http://schemas.microsoft.com/office/drawing/2014/main" id="{C50C99EA-3164-4DCB-9C81-02D9DBC73924}"/>
                </a:ext>
              </a:extLst>
            </p:cNvPr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22;p85">
              <a:extLst>
                <a:ext uri="{FF2B5EF4-FFF2-40B4-BE49-F238E27FC236}">
                  <a16:creationId xmlns:a16="http://schemas.microsoft.com/office/drawing/2014/main" id="{4EE26541-25DD-42BE-A230-4FA21D9EA503}"/>
                </a:ext>
              </a:extLst>
            </p:cNvPr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23;p85">
              <a:extLst>
                <a:ext uri="{FF2B5EF4-FFF2-40B4-BE49-F238E27FC236}">
                  <a16:creationId xmlns:a16="http://schemas.microsoft.com/office/drawing/2014/main" id="{3D4F593E-7997-41F0-A35C-675AF2344B15}"/>
                </a:ext>
              </a:extLst>
            </p:cNvPr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24;p85">
              <a:extLst>
                <a:ext uri="{FF2B5EF4-FFF2-40B4-BE49-F238E27FC236}">
                  <a16:creationId xmlns:a16="http://schemas.microsoft.com/office/drawing/2014/main" id="{699D4683-7180-4FC6-A8C4-7C5D3B9E3AE2}"/>
                </a:ext>
              </a:extLst>
            </p:cNvPr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25;p85">
              <a:extLst>
                <a:ext uri="{FF2B5EF4-FFF2-40B4-BE49-F238E27FC236}">
                  <a16:creationId xmlns:a16="http://schemas.microsoft.com/office/drawing/2014/main" id="{6BC56E7A-FC22-4A11-9179-D84A7EEFCC15}"/>
                </a:ext>
              </a:extLst>
            </p:cNvPr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30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5E4D-B83C-4480-8053-BCE0F582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0CE9B-91F9-4760-9667-69A83516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4" y="267509"/>
            <a:ext cx="7602161" cy="47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2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Results</a:t>
            </a:r>
            <a:endParaRPr dirty="0"/>
          </a:p>
        </p:txBody>
      </p:sp>
      <p:sp>
        <p:nvSpPr>
          <p:cNvPr id="410" name="Google Shape;410;p49"/>
          <p:cNvSpPr txBox="1">
            <a:spLocks noGrp="1"/>
          </p:cNvSpPr>
          <p:nvPr>
            <p:ph type="title" idx="2"/>
          </p:nvPr>
        </p:nvSpPr>
        <p:spPr>
          <a:xfrm>
            <a:off x="5219250" y="1423389"/>
            <a:ext cx="334595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Dirty Data</a:t>
            </a:r>
            <a:endParaRPr dirty="0"/>
          </a:p>
        </p:txBody>
      </p:sp>
      <p:sp>
        <p:nvSpPr>
          <p:cNvPr id="411" name="Google Shape;411;p49"/>
          <p:cNvSpPr txBox="1">
            <a:spLocks noGrp="1"/>
          </p:cNvSpPr>
          <p:nvPr>
            <p:ph type="subTitle" idx="1"/>
          </p:nvPr>
        </p:nvSpPr>
        <p:spPr>
          <a:xfrm>
            <a:off x="5219250" y="1724050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A contributing factor could be that the data, there were several “outlier” note features that would affect the perfumes recommendation. </a:t>
            </a:r>
          </a:p>
        </p:txBody>
      </p:sp>
      <p:sp>
        <p:nvSpPr>
          <p:cNvPr id="412" name="Google Shape;412;p49"/>
          <p:cNvSpPr txBox="1">
            <a:spLocks noGrp="1"/>
          </p:cNvSpPr>
          <p:nvPr>
            <p:ph type="title" idx="3"/>
          </p:nvPr>
        </p:nvSpPr>
        <p:spPr>
          <a:xfrm>
            <a:off x="5219249" y="2496814"/>
            <a:ext cx="3141673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Nature of recommendors</a:t>
            </a:r>
            <a:endParaRPr dirty="0"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219250" y="2797475"/>
            <a:ext cx="2860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Since recommenders only give the top matched results, this can cause redundancy in the recommended products. </a:t>
            </a:r>
            <a:endParaRPr sz="1100" dirty="0"/>
          </a:p>
        </p:txBody>
      </p:sp>
      <p:sp>
        <p:nvSpPr>
          <p:cNvPr id="416" name="Google Shape;416;p49"/>
          <p:cNvSpPr/>
          <p:nvPr/>
        </p:nvSpPr>
        <p:spPr>
          <a:xfrm>
            <a:off x="4416750" y="1566814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9"/>
          <p:cNvSpPr/>
          <p:nvPr/>
        </p:nvSpPr>
        <p:spPr>
          <a:xfrm>
            <a:off x="4416750" y="2637039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12909;p88">
            <a:extLst>
              <a:ext uri="{FF2B5EF4-FFF2-40B4-BE49-F238E27FC236}">
                <a16:creationId xmlns:a16="http://schemas.microsoft.com/office/drawing/2014/main" id="{6B145EE4-80A3-4FC6-98D6-AF759D0FEDC8}"/>
              </a:ext>
            </a:extLst>
          </p:cNvPr>
          <p:cNvGrpSpPr/>
          <p:nvPr/>
        </p:nvGrpSpPr>
        <p:grpSpPr>
          <a:xfrm>
            <a:off x="4575976" y="2791227"/>
            <a:ext cx="288448" cy="357120"/>
            <a:chOff x="2795053" y="3352594"/>
            <a:chExt cx="288448" cy="357120"/>
          </a:xfrm>
          <a:solidFill>
            <a:schemeClr val="bg1">
              <a:lumMod val="25000"/>
            </a:schemeClr>
          </a:solidFill>
        </p:grpSpPr>
        <p:sp>
          <p:nvSpPr>
            <p:cNvPr id="49" name="Google Shape;12910;p88">
              <a:extLst>
                <a:ext uri="{FF2B5EF4-FFF2-40B4-BE49-F238E27FC236}">
                  <a16:creationId xmlns:a16="http://schemas.microsoft.com/office/drawing/2014/main" id="{86AB3B41-DD9D-4A70-989C-63D5148C79E8}"/>
                </a:ext>
              </a:extLst>
            </p:cNvPr>
            <p:cNvSpPr/>
            <p:nvPr/>
          </p:nvSpPr>
          <p:spPr>
            <a:xfrm>
              <a:off x="2839629" y="3550386"/>
              <a:ext cx="19840" cy="16448"/>
            </a:xfrm>
            <a:custGeom>
              <a:avLst/>
              <a:gdLst/>
              <a:ahLst/>
              <a:cxnLst/>
              <a:rect l="l" t="t" r="r" b="b"/>
              <a:pathLst>
                <a:path w="620" h="514" extrusionOk="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11;p88">
              <a:extLst>
                <a:ext uri="{FF2B5EF4-FFF2-40B4-BE49-F238E27FC236}">
                  <a16:creationId xmlns:a16="http://schemas.microsoft.com/office/drawing/2014/main" id="{A6AAAC49-F023-4BD3-AC1A-BABF01721266}"/>
                </a:ext>
              </a:extLst>
            </p:cNvPr>
            <p:cNvSpPr/>
            <p:nvPr/>
          </p:nvSpPr>
          <p:spPr>
            <a:xfrm>
              <a:off x="2865165" y="3511410"/>
              <a:ext cx="50688" cy="37536"/>
            </a:xfrm>
            <a:custGeom>
              <a:avLst/>
              <a:gdLst/>
              <a:ahLst/>
              <a:cxnLst/>
              <a:rect l="l" t="t" r="r" b="b"/>
              <a:pathLst>
                <a:path w="1584" h="1173" extrusionOk="0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12;p88">
              <a:extLst>
                <a:ext uri="{FF2B5EF4-FFF2-40B4-BE49-F238E27FC236}">
                  <a16:creationId xmlns:a16="http://schemas.microsoft.com/office/drawing/2014/main" id="{1BBC0EBB-7FCC-4459-8D81-EC67370288AE}"/>
                </a:ext>
              </a:extLst>
            </p:cNvPr>
            <p:cNvSpPr/>
            <p:nvPr/>
          </p:nvSpPr>
          <p:spPr>
            <a:xfrm>
              <a:off x="2795053" y="3352594"/>
              <a:ext cx="288448" cy="357120"/>
            </a:xfrm>
            <a:custGeom>
              <a:avLst/>
              <a:gdLst/>
              <a:ahLst/>
              <a:cxnLst/>
              <a:rect l="l" t="t" r="r" b="b"/>
              <a:pathLst>
                <a:path w="9014" h="11160" extrusionOk="0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13;p88">
              <a:extLst>
                <a:ext uri="{FF2B5EF4-FFF2-40B4-BE49-F238E27FC236}">
                  <a16:creationId xmlns:a16="http://schemas.microsoft.com/office/drawing/2014/main" id="{E0EF7AF2-FF72-48A3-BFD9-E1A4B050DC7A}"/>
                </a:ext>
              </a:extLst>
            </p:cNvPr>
            <p:cNvSpPr/>
            <p:nvPr/>
          </p:nvSpPr>
          <p:spPr>
            <a:xfrm>
              <a:off x="3019853" y="3423794"/>
              <a:ext cx="20224" cy="16576"/>
            </a:xfrm>
            <a:custGeom>
              <a:avLst/>
              <a:gdLst/>
              <a:ahLst/>
              <a:cxnLst/>
              <a:rect l="l" t="t" r="r" b="b"/>
              <a:pathLst>
                <a:path w="632" h="518" extrusionOk="0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14;p88">
              <a:extLst>
                <a:ext uri="{FF2B5EF4-FFF2-40B4-BE49-F238E27FC236}">
                  <a16:creationId xmlns:a16="http://schemas.microsoft.com/office/drawing/2014/main" id="{1E811E5D-1BC6-4D8D-9761-23170C6F5FAA}"/>
                </a:ext>
              </a:extLst>
            </p:cNvPr>
            <p:cNvSpPr/>
            <p:nvPr/>
          </p:nvSpPr>
          <p:spPr>
            <a:xfrm>
              <a:off x="2964237" y="3441810"/>
              <a:ext cx="49920" cy="37408"/>
            </a:xfrm>
            <a:custGeom>
              <a:avLst/>
              <a:gdLst/>
              <a:ahLst/>
              <a:cxnLst/>
              <a:rect l="l" t="t" r="r" b="b"/>
              <a:pathLst>
                <a:path w="1560" h="1169" extrusionOk="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15;p88">
              <a:extLst>
                <a:ext uri="{FF2B5EF4-FFF2-40B4-BE49-F238E27FC236}">
                  <a16:creationId xmlns:a16="http://schemas.microsoft.com/office/drawing/2014/main" id="{326A319C-1A18-4E12-9C22-D6272AEC3F35}"/>
                </a:ext>
              </a:extLst>
            </p:cNvPr>
            <p:cNvSpPr/>
            <p:nvPr/>
          </p:nvSpPr>
          <p:spPr>
            <a:xfrm>
              <a:off x="2867437" y="3395602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16;p88">
              <a:extLst>
                <a:ext uri="{FF2B5EF4-FFF2-40B4-BE49-F238E27FC236}">
                  <a16:creationId xmlns:a16="http://schemas.microsoft.com/office/drawing/2014/main" id="{55F78C7B-A37B-4819-BD28-9D883CC23F80}"/>
                </a:ext>
              </a:extLst>
            </p:cNvPr>
            <p:cNvSpPr/>
            <p:nvPr/>
          </p:nvSpPr>
          <p:spPr>
            <a:xfrm>
              <a:off x="2885741" y="3421234"/>
              <a:ext cx="38496" cy="49216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17;p88">
              <a:extLst>
                <a:ext uri="{FF2B5EF4-FFF2-40B4-BE49-F238E27FC236}">
                  <a16:creationId xmlns:a16="http://schemas.microsoft.com/office/drawing/2014/main" id="{0F6F9948-0CA2-4A57-B8D7-4A3DBC412866}"/>
                </a:ext>
              </a:extLst>
            </p:cNvPr>
            <p:cNvSpPr/>
            <p:nvPr/>
          </p:nvSpPr>
          <p:spPr>
            <a:xfrm>
              <a:off x="2993933" y="3576178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18;p88">
              <a:extLst>
                <a:ext uri="{FF2B5EF4-FFF2-40B4-BE49-F238E27FC236}">
                  <a16:creationId xmlns:a16="http://schemas.microsoft.com/office/drawing/2014/main" id="{B13DDA15-513F-4924-888A-60F29E5E5084}"/>
                </a:ext>
              </a:extLst>
            </p:cNvPr>
            <p:cNvSpPr/>
            <p:nvPr/>
          </p:nvSpPr>
          <p:spPr>
            <a:xfrm>
              <a:off x="2954701" y="3520466"/>
              <a:ext cx="39264" cy="49056"/>
            </a:xfrm>
            <a:custGeom>
              <a:avLst/>
              <a:gdLst/>
              <a:ahLst/>
              <a:cxnLst/>
              <a:rect l="l" t="t" r="r" b="b"/>
              <a:pathLst>
                <a:path w="1227" h="1533" extrusionOk="0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12CFF84-BC8C-4ED9-AF22-B4982B0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47" y="1683584"/>
            <a:ext cx="358706" cy="3587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108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C9F-DAE9-4430-9FAB-7CAEEE97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424" y="2479000"/>
            <a:ext cx="3188100" cy="679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DEFBD-7BFC-4035-A49A-06EB2422F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Conclusion and future work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A242C9-8229-45D2-85F8-0CCABB95A3E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135459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ctrTitle"/>
          </p:nvPr>
        </p:nvSpPr>
        <p:spPr>
          <a:xfrm>
            <a:off x="2647650" y="675577"/>
            <a:ext cx="38487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</a:t>
            </a:r>
            <a:endParaRPr sz="3600" dirty="0"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1"/>
          </p:nvPr>
        </p:nvSpPr>
        <p:spPr>
          <a:xfrm>
            <a:off x="1306286" y="2411501"/>
            <a:ext cx="6531427" cy="2299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presentation, we covered a content filtering approach to recommender systems, based on the data we had. We learned that while content-based filtering has its pros and solves many solutions it is not robust in handling a large number of items.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0" name="Google Shape;310;p41"/>
          <p:cNvCxnSpPr/>
          <p:nvPr/>
        </p:nvCxnSpPr>
        <p:spPr>
          <a:xfrm>
            <a:off x="3037800" y="1941239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3073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99C4CAA-B5E4-4719-8FE3-6551BE528EFB}"/>
              </a:ext>
            </a:extLst>
          </p:cNvPr>
          <p:cNvSpPr/>
          <p:nvPr/>
        </p:nvSpPr>
        <p:spPr>
          <a:xfrm>
            <a:off x="0" y="-262392"/>
            <a:ext cx="2450647" cy="24506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03;p48">
            <a:extLst>
              <a:ext uri="{FF2B5EF4-FFF2-40B4-BE49-F238E27FC236}">
                <a16:creationId xmlns:a16="http://schemas.microsoft.com/office/drawing/2014/main" id="{0FEE0859-05B4-4E2C-8112-61B6B56C8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3" y="962931"/>
            <a:ext cx="81153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 </a:t>
            </a:r>
            <a:endParaRPr dirty="0"/>
          </a:p>
        </p:txBody>
      </p:sp>
      <p:sp>
        <p:nvSpPr>
          <p:cNvPr id="6" name="Google Shape;402;p48">
            <a:extLst>
              <a:ext uri="{FF2B5EF4-FFF2-40B4-BE49-F238E27FC236}">
                <a16:creationId xmlns:a16="http://schemas.microsoft.com/office/drawing/2014/main" id="{040F8D6A-6DDB-4E7F-848E-6FA72479BCA0}"/>
              </a:ext>
            </a:extLst>
          </p:cNvPr>
          <p:cNvSpPr txBox="1">
            <a:spLocks/>
          </p:cNvSpPr>
          <p:nvPr/>
        </p:nvSpPr>
        <p:spPr>
          <a:xfrm>
            <a:off x="933744" y="1640499"/>
            <a:ext cx="6636570" cy="3546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</a:rPr>
              <a:t>Collect more data related to the users. 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dk2"/>
                </a:solidFill>
                <a:latin typeface="Montserrat"/>
              </a:rPr>
              <a:t>Experiment more with different algorithm such as (k-Nearest Neighbors) 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dk2"/>
                </a:solidFill>
                <a:latin typeface="Montserrat"/>
              </a:rPr>
              <a:t>Incorporating time into a recommender system 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>
                <a:solidFill>
                  <a:schemeClr val="dk2"/>
                </a:solidFill>
                <a:latin typeface="Montserrat"/>
              </a:rPr>
              <a:t>Find the relationship between other categories of products the user's liked to the perfumes the model would recommend.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-US" dirty="0"/>
          </a:p>
          <a:p>
            <a:pPr marL="1397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7" name="Google Shape;1387;p73">
            <a:extLst>
              <a:ext uri="{FF2B5EF4-FFF2-40B4-BE49-F238E27FC236}">
                <a16:creationId xmlns:a16="http://schemas.microsoft.com/office/drawing/2014/main" id="{0CEF7D8E-CD8A-4BCB-8260-A959572C76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681175">
            <a:off x="6949755" y="3008742"/>
            <a:ext cx="1241118" cy="289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0;p73">
            <a:extLst>
              <a:ext uri="{FF2B5EF4-FFF2-40B4-BE49-F238E27FC236}">
                <a16:creationId xmlns:a16="http://schemas.microsoft.com/office/drawing/2014/main" id="{9A5BD9E1-1B89-4830-994B-7A2EA6488B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32461">
            <a:off x="6486623" y="-2065593"/>
            <a:ext cx="2335514" cy="413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163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2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Team: Power Puff Girls  </a:t>
            </a:r>
            <a:endParaRPr dirty="0"/>
          </a:p>
        </p:txBody>
      </p:sp>
      <p:sp>
        <p:nvSpPr>
          <p:cNvPr id="876" name="Google Shape;876;p66"/>
          <p:cNvSpPr txBox="1">
            <a:spLocks noGrp="1"/>
          </p:cNvSpPr>
          <p:nvPr>
            <p:ph type="title" idx="2"/>
          </p:nvPr>
        </p:nvSpPr>
        <p:spPr>
          <a:xfrm>
            <a:off x="316490" y="3839753"/>
            <a:ext cx="1942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 Aldubaie</a:t>
            </a:r>
            <a:endParaRPr dirty="0"/>
          </a:p>
        </p:txBody>
      </p:sp>
      <p:sp>
        <p:nvSpPr>
          <p:cNvPr id="878" name="Google Shape;878;p66"/>
          <p:cNvSpPr/>
          <p:nvPr/>
        </p:nvSpPr>
        <p:spPr>
          <a:xfrm>
            <a:off x="5094529" y="3149075"/>
            <a:ext cx="1217700" cy="122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66"/>
          <p:cNvSpPr/>
          <p:nvPr/>
        </p:nvSpPr>
        <p:spPr>
          <a:xfrm>
            <a:off x="2813179" y="1707500"/>
            <a:ext cx="1217700" cy="122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66"/>
          <p:cNvSpPr txBox="1">
            <a:spLocks noGrp="1"/>
          </p:cNvSpPr>
          <p:nvPr>
            <p:ph type="title" idx="3"/>
          </p:nvPr>
        </p:nvSpPr>
        <p:spPr>
          <a:xfrm>
            <a:off x="6414747" y="1707500"/>
            <a:ext cx="2293823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Wejdan Al-Ahmadi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C0B3B8-8CCF-4A86-8BC9-93C1A7FD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72" y="2097495"/>
            <a:ext cx="2184658" cy="1669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4F2E60-FD7D-4870-9ADF-61667031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5" r="16065"/>
          <a:stretch/>
        </p:blipFill>
        <p:spPr>
          <a:xfrm>
            <a:off x="4696380" y="2097495"/>
            <a:ext cx="2013998" cy="1669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470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DC0-E1C5-45AE-B560-C8739395E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064" y="1644562"/>
            <a:ext cx="3982200" cy="1706100"/>
          </a:xfrm>
        </p:spPr>
        <p:txBody>
          <a:bodyPr/>
          <a:lstStyle/>
          <a:p>
            <a:r>
              <a:rPr lang="en" sz="4800" dirty="0"/>
              <a:t>Thanks!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C077B-61D6-4EC1-B1CA-8E173559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075" y="2381550"/>
            <a:ext cx="3480600" cy="380400"/>
          </a:xfrm>
        </p:spPr>
        <p:txBody>
          <a:bodyPr/>
          <a:lstStyle/>
          <a:p>
            <a:r>
              <a:rPr lang="en-US" dirty="0"/>
              <a:t>Do you have any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1F41-D6F7-4CFF-BAF2-2465FEE0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45948-3F6E-4648-8050-AD6210FC672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016F7-E7ED-4F4C-B416-075F57BCD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A0AA5-E590-4E50-8888-B7D8B7C58C5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37DE175-EF6E-4DE4-A52C-312983706F8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EF569-D757-499C-BEA7-0A71609F2BF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F51472-5FB1-459C-8B74-8A0F7E2029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3B679C9-1662-4C32-80B4-E3A24BCE92D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32C2E64-3EBC-4EDF-A8DE-724BFDB621B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CE57BC-8582-465B-ABCC-935C4DB96B8B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B48F219-1E60-405D-BB29-B8F5DC0215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C3987DA-B68A-4FE1-98B5-2F2E8E04124F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FB22C92-5A74-4485-8445-9A61571B3C90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FF4826-1FA6-4BE1-BA4B-5476621F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31" y="382657"/>
            <a:ext cx="7626344" cy="4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6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6B85-3F8D-4C59-9332-88D39B87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7F019-C42C-4AA0-B1A9-27B29CF7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7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32EF-17F5-419C-8C24-AAD56579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89E1D-E9B4-4A79-B4B2-DF920FCC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1" y="204280"/>
            <a:ext cx="7402851" cy="46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5E4D-B83C-4480-8053-BCE0F582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2FDAA-4BD5-430D-96C9-660672E0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5" y="0"/>
            <a:ext cx="82393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599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 Wedding">
  <a:themeElements>
    <a:clrScheme name="Simple Light">
      <a:dk1>
        <a:srgbClr val="FAD2D2"/>
      </a:dk1>
      <a:lt1>
        <a:srgbClr val="E5D9CD"/>
      </a:lt1>
      <a:dk2>
        <a:srgbClr val="470F03"/>
      </a:dk2>
      <a:lt2>
        <a:srgbClr val="FBFBFA"/>
      </a:lt2>
      <a:accent1>
        <a:srgbClr val="FAD2D2"/>
      </a:accent1>
      <a:accent2>
        <a:srgbClr val="E5D9CD"/>
      </a:accent2>
      <a:accent3>
        <a:srgbClr val="470F03"/>
      </a:accent3>
      <a:accent4>
        <a:srgbClr val="FBFBFA"/>
      </a:accent4>
      <a:accent5>
        <a:srgbClr val="E5D9CD"/>
      </a:accent5>
      <a:accent6>
        <a:srgbClr val="FAD2D2"/>
      </a:accent6>
      <a:hlink>
        <a:srgbClr val="470F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1378</Words>
  <Application>Microsoft Office PowerPoint</Application>
  <PresentationFormat>On-screen Show (16:9)</PresentationFormat>
  <Paragraphs>256</Paragraphs>
  <Slides>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Libre Baskerville</vt:lpstr>
      <vt:lpstr>Arial</vt:lpstr>
      <vt:lpstr>Montserrat</vt:lpstr>
      <vt:lpstr>Prata</vt:lpstr>
      <vt:lpstr>Classic Wedding</vt:lpstr>
      <vt:lpstr>Perfume  Recommender </vt:lpstr>
      <vt:lpstr>Once upon a time…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Table of Contents</vt:lpstr>
      <vt:lpstr>Table of Contents</vt:lpstr>
      <vt:lpstr>“No elegance is possible without perfume. It is the unseen, unforgettable, ultimate accessory.”</vt:lpstr>
      <vt:lpstr>Introduction</vt:lpstr>
      <vt:lpstr>Economical Development</vt:lpstr>
      <vt:lpstr>Ecommerce in Saudi Arabia – Statistics and Trends</vt:lpstr>
      <vt:lpstr>32%</vt:lpstr>
      <vt:lpstr>40%</vt:lpstr>
      <vt:lpstr>Saudi Arabia has the highest amount of credit cards in the arab world, with 12.3 million cards. </vt:lpstr>
      <vt:lpstr>Our solution</vt:lpstr>
      <vt:lpstr>Data Review</vt:lpstr>
      <vt:lpstr>Web Scraping </vt:lpstr>
      <vt:lpstr>Data Preprocessing</vt:lpstr>
      <vt:lpstr>General Cleanup </vt:lpstr>
      <vt:lpstr>Cleanup To Build The Model </vt:lpstr>
      <vt:lpstr>Before and after data preprocssing  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Model</vt:lpstr>
      <vt:lpstr>Model Pipeline</vt:lpstr>
      <vt:lpstr>Model Pipeline</vt:lpstr>
      <vt:lpstr>Model Variations</vt:lpstr>
      <vt:lpstr>Dataset Preparation</vt:lpstr>
      <vt:lpstr>Demo</vt:lpstr>
      <vt:lpstr>Results</vt:lpstr>
      <vt:lpstr>Evaluation Metric</vt:lpstr>
      <vt:lpstr>Model Results</vt:lpstr>
      <vt:lpstr>Model Results</vt:lpstr>
      <vt:lpstr>Model Results</vt:lpstr>
      <vt:lpstr>Conclusion</vt:lpstr>
      <vt:lpstr>Conclusion</vt:lpstr>
      <vt:lpstr>Future Work </vt:lpstr>
      <vt:lpstr>Our Team: Power Puff Girls 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Review</dc:title>
  <cp:lastModifiedBy>140107058 sara m . aldubaie</cp:lastModifiedBy>
  <cp:revision>15</cp:revision>
  <dcterms:modified xsi:type="dcterms:W3CDTF">2021-07-15T08:04:26Z</dcterms:modified>
</cp:coreProperties>
</file>